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5.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6.xml" ContentType="application/vnd.openxmlformats-officedocument.presentationml.tags+xml"/>
  <Override PartName="/ppt/notesSlides/notesSlide17.xml" ContentType="application/vnd.openxmlformats-officedocument.presentationml.notesSlide+xml"/>
  <Override PartName="/ppt/tags/tag7.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tags/tag8.xml" ContentType="application/vnd.openxmlformats-officedocument.presentationml.tags+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tags/tag9.xml" ContentType="application/vnd.openxmlformats-officedocument.presentationml.tags+xml"/>
  <Override PartName="/ppt/notesSlides/notesSlide32.xml" ContentType="application/vnd.openxmlformats-officedocument.presentationml.notesSlide+xml"/>
  <Override PartName="/ppt/tags/tag10.xml" ContentType="application/vnd.openxmlformats-officedocument.presentationml.tags+xml"/>
  <Override PartName="/ppt/notesSlides/notesSlide33.xml" ContentType="application/vnd.openxmlformats-officedocument.presentationml.notesSlide+xml"/>
  <Override PartName="/ppt/tags/tag11.xml" ContentType="application/vnd.openxmlformats-officedocument.presentationml.tags+xml"/>
  <Override PartName="/ppt/notesSlides/notesSlide34.xml" ContentType="application/vnd.openxmlformats-officedocument.presentationml.notesSlide+xml"/>
  <Override PartName="/ppt/tags/tag12.xml" ContentType="application/vnd.openxmlformats-officedocument.presentationml.tags+xml"/>
  <Override PartName="/ppt/notesSlides/notesSlide35.xml" ContentType="application/vnd.openxmlformats-officedocument.presentationml.notesSlide+xml"/>
  <Override PartName="/ppt/tags/tag13.xml" ContentType="application/vnd.openxmlformats-officedocument.presentationml.tags+xml"/>
  <Override PartName="/ppt/notesSlides/notesSlide36.xml" ContentType="application/vnd.openxmlformats-officedocument.presentationml.notesSlide+xml"/>
  <Override PartName="/ppt/tags/tag14.xml" ContentType="application/vnd.openxmlformats-officedocument.presentationml.tags+xml"/>
  <Override PartName="/ppt/notesSlides/notesSlide37.xml" ContentType="application/vnd.openxmlformats-officedocument.presentationml.notesSlide+xml"/>
  <Override PartName="/ppt/tags/tag15.xml" ContentType="application/vnd.openxmlformats-officedocument.presentationml.tags+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tags/tag16.xml" ContentType="application/vnd.openxmlformats-officedocument.presentationml.tags+xml"/>
  <Override PartName="/ppt/notesSlides/notesSlide45.xml" ContentType="application/vnd.openxmlformats-officedocument.presentationml.notesSlide+xml"/>
  <Override PartName="/ppt/tags/tag17.xml" ContentType="application/vnd.openxmlformats-officedocument.presentationml.tags+xml"/>
  <Override PartName="/ppt/notesSlides/notesSlide46.xml" ContentType="application/vnd.openxmlformats-officedocument.presentationml.notesSlide+xml"/>
  <Override PartName="/ppt/tags/tag18.xml" ContentType="application/vnd.openxmlformats-officedocument.presentationml.tags+xml"/>
  <Override PartName="/ppt/notesSlides/notesSlide47.xml" ContentType="application/vnd.openxmlformats-officedocument.presentationml.notesSlide+xml"/>
  <Override PartName="/ppt/tags/tag19.xml" ContentType="application/vnd.openxmlformats-officedocument.presentationml.tags+xml"/>
  <Override PartName="/ppt/notesSlides/notesSlide48.xml" ContentType="application/vnd.openxmlformats-officedocument.presentationml.notesSlide+xml"/>
  <Override PartName="/ppt/tags/tag20.xml" ContentType="application/vnd.openxmlformats-officedocument.presentationml.tags+xml"/>
  <Override PartName="/ppt/notesSlides/notesSlide49.xml" ContentType="application/vnd.openxmlformats-officedocument.presentationml.notesSlide+xml"/>
  <Override PartName="/ppt/tags/tag21.xml" ContentType="application/vnd.openxmlformats-officedocument.presentationml.tags+xml"/>
  <Override PartName="/ppt/notesSlides/notesSlide50.xml" ContentType="application/vnd.openxmlformats-officedocument.presentationml.notesSlide+xml"/>
  <Override PartName="/ppt/tags/tag22.xml" ContentType="application/vnd.openxmlformats-officedocument.presentationml.tags+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tags/tag23.xml" ContentType="application/vnd.openxmlformats-officedocument.presentationml.tags+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tags/tag24.xml" ContentType="application/vnd.openxmlformats-officedocument.presentationml.tags+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tags/tag25.xml" ContentType="application/vnd.openxmlformats-officedocument.presentationml.tags+xml"/>
  <Override PartName="/ppt/notesSlides/notesSlide74.xml" ContentType="application/vnd.openxmlformats-officedocument.presentationml.notesSlide+xml"/>
  <Override PartName="/ppt/tags/tag26.xml" ContentType="application/vnd.openxmlformats-officedocument.presentationml.tags+xml"/>
  <Override PartName="/ppt/notesSlides/notesSlide75.xml" ContentType="application/vnd.openxmlformats-officedocument.presentationml.notesSlide+xml"/>
  <Override PartName="/ppt/tags/tag27.xml" ContentType="application/vnd.openxmlformats-officedocument.presentationml.tags+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tags/tag28.xml" ContentType="application/vnd.openxmlformats-officedocument.presentationml.tags+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tags/tag29.xml" ContentType="application/vnd.openxmlformats-officedocument.presentationml.tags+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tags/tag30.xml" ContentType="application/vnd.openxmlformats-officedocument.presentationml.tags+xml"/>
  <Override PartName="/ppt/notesSlides/notesSlide90.xml" ContentType="application/vnd.openxmlformats-officedocument.presentationml.notesSlide+xml"/>
  <Override PartName="/ppt/tags/tag31.xml" ContentType="application/vnd.openxmlformats-officedocument.presentationml.tags+xml"/>
  <Override PartName="/ppt/notesSlides/notesSlide9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0" r:id="rId1"/>
  </p:sldMasterIdLst>
  <p:notesMasterIdLst>
    <p:notesMasterId r:id="rId93"/>
  </p:notesMasterIdLst>
  <p:sldIdLst>
    <p:sldId id="876" r:id="rId2"/>
    <p:sldId id="860" r:id="rId3"/>
    <p:sldId id="759" r:id="rId4"/>
    <p:sldId id="1054" r:id="rId5"/>
    <p:sldId id="1107" r:id="rId6"/>
    <p:sldId id="1108" r:id="rId7"/>
    <p:sldId id="1128" r:id="rId8"/>
    <p:sldId id="1109" r:id="rId9"/>
    <p:sldId id="1132" r:id="rId10"/>
    <p:sldId id="1056" r:id="rId11"/>
    <p:sldId id="1097" r:id="rId12"/>
    <p:sldId id="1110" r:id="rId13"/>
    <p:sldId id="1111" r:id="rId14"/>
    <p:sldId id="1112" r:id="rId15"/>
    <p:sldId id="1113" r:id="rId16"/>
    <p:sldId id="1114" r:id="rId17"/>
    <p:sldId id="1103" r:id="rId18"/>
    <p:sldId id="1133" r:id="rId19"/>
    <p:sldId id="1115" r:id="rId20"/>
    <p:sldId id="1116" r:id="rId21"/>
    <p:sldId id="1130" r:id="rId22"/>
    <p:sldId id="1117" r:id="rId23"/>
    <p:sldId id="1126" r:id="rId24"/>
    <p:sldId id="1127" r:id="rId25"/>
    <p:sldId id="1104" r:id="rId26"/>
    <p:sldId id="1118" r:id="rId27"/>
    <p:sldId id="1119" r:id="rId28"/>
    <p:sldId id="1120" r:id="rId29"/>
    <p:sldId id="1121" r:id="rId30"/>
    <p:sldId id="1129" r:id="rId31"/>
    <p:sldId id="1122" r:id="rId32"/>
    <p:sldId id="958" r:id="rId33"/>
    <p:sldId id="1131" r:id="rId34"/>
    <p:sldId id="874" r:id="rId35"/>
    <p:sldId id="1143" r:id="rId36"/>
    <p:sldId id="1144" r:id="rId37"/>
    <p:sldId id="1145" r:id="rId38"/>
    <p:sldId id="1146" r:id="rId39"/>
    <p:sldId id="1147" r:id="rId40"/>
    <p:sldId id="1148" r:id="rId41"/>
    <p:sldId id="1149" r:id="rId42"/>
    <p:sldId id="1150" r:id="rId43"/>
    <p:sldId id="1151" r:id="rId44"/>
    <p:sldId id="1152" r:id="rId45"/>
    <p:sldId id="1153" r:id="rId46"/>
    <p:sldId id="1154" r:id="rId47"/>
    <p:sldId id="1155" r:id="rId48"/>
    <p:sldId id="1182" r:id="rId49"/>
    <p:sldId id="1156" r:id="rId50"/>
    <p:sldId id="1157" r:id="rId51"/>
    <p:sldId id="1158" r:id="rId52"/>
    <p:sldId id="1159" r:id="rId53"/>
    <p:sldId id="1160" r:id="rId54"/>
    <p:sldId id="1161" r:id="rId55"/>
    <p:sldId id="1162" r:id="rId56"/>
    <p:sldId id="1163" r:id="rId57"/>
    <p:sldId id="1164" r:id="rId58"/>
    <p:sldId id="1165" r:id="rId59"/>
    <p:sldId id="1166" r:id="rId60"/>
    <p:sldId id="1167" r:id="rId61"/>
    <p:sldId id="1168" r:id="rId62"/>
    <p:sldId id="1169" r:id="rId63"/>
    <p:sldId id="1170" r:id="rId64"/>
    <p:sldId id="1171" r:id="rId65"/>
    <p:sldId id="1172" r:id="rId66"/>
    <p:sldId id="1173" r:id="rId67"/>
    <p:sldId id="1174" r:id="rId68"/>
    <p:sldId id="1175" r:id="rId69"/>
    <p:sldId id="1176" r:id="rId70"/>
    <p:sldId id="1177" r:id="rId71"/>
    <p:sldId id="1179" r:id="rId72"/>
    <p:sldId id="1180" r:id="rId73"/>
    <p:sldId id="1181" r:id="rId74"/>
    <p:sldId id="1191" r:id="rId75"/>
    <p:sldId id="1192" r:id="rId76"/>
    <p:sldId id="1193" r:id="rId77"/>
    <p:sldId id="1194" r:id="rId78"/>
    <p:sldId id="1195" r:id="rId79"/>
    <p:sldId id="1197" r:id="rId80"/>
    <p:sldId id="1198" r:id="rId81"/>
    <p:sldId id="1199" r:id="rId82"/>
    <p:sldId id="1200" r:id="rId83"/>
    <p:sldId id="1203" r:id="rId84"/>
    <p:sldId id="1204" r:id="rId85"/>
    <p:sldId id="1205" r:id="rId86"/>
    <p:sldId id="1207" r:id="rId87"/>
    <p:sldId id="1208" r:id="rId88"/>
    <p:sldId id="1209" r:id="rId89"/>
    <p:sldId id="1210" r:id="rId90"/>
    <p:sldId id="1213" r:id="rId91"/>
    <p:sldId id="1214" r:id="rId92"/>
  </p:sldIdLst>
  <p:sldSz cx="9144000" cy="5143500" type="screen16x9"/>
  <p:notesSz cx="6858000" cy="9144000"/>
  <p:custDataLst>
    <p:tags r:id="rId94"/>
  </p:custDataLst>
  <p:defaultTextStyle>
    <a:defPPr>
      <a:defRPr lang="en-US"/>
    </a:defPPr>
    <a:lvl1pPr algn="l" defTabSz="457200" rtl="0" fontAlgn="base">
      <a:spcBef>
        <a:spcPct val="0"/>
      </a:spcBef>
      <a:spcAft>
        <a:spcPct val="0"/>
      </a:spcAft>
      <a:defRPr kern="1200">
        <a:solidFill>
          <a:schemeClr val="tx1"/>
        </a:solidFill>
        <a:latin typeface="Arial" charset="0"/>
        <a:ea typeface="ＭＳ Ｐゴシック" pitchFamily="34"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34"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34"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34"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34" charset="-128"/>
        <a:cs typeface="+mn-cs"/>
      </a:defRPr>
    </a:lvl5pPr>
    <a:lvl6pPr marL="2286000" algn="l" defTabSz="914400" rtl="0" eaLnBrk="1" latinLnBrk="0" hangingPunct="1">
      <a:defRPr kern="1200">
        <a:solidFill>
          <a:schemeClr val="tx1"/>
        </a:solidFill>
        <a:latin typeface="Arial" charset="0"/>
        <a:ea typeface="ＭＳ Ｐゴシック" pitchFamily="34" charset="-128"/>
        <a:cs typeface="+mn-cs"/>
      </a:defRPr>
    </a:lvl6pPr>
    <a:lvl7pPr marL="2743200" algn="l" defTabSz="914400" rtl="0" eaLnBrk="1" latinLnBrk="0" hangingPunct="1">
      <a:defRPr kern="1200">
        <a:solidFill>
          <a:schemeClr val="tx1"/>
        </a:solidFill>
        <a:latin typeface="Arial" charset="0"/>
        <a:ea typeface="ＭＳ Ｐゴシック" pitchFamily="34" charset="-128"/>
        <a:cs typeface="+mn-cs"/>
      </a:defRPr>
    </a:lvl7pPr>
    <a:lvl8pPr marL="3200400" algn="l" defTabSz="914400" rtl="0" eaLnBrk="1" latinLnBrk="0" hangingPunct="1">
      <a:defRPr kern="1200">
        <a:solidFill>
          <a:schemeClr val="tx1"/>
        </a:solidFill>
        <a:latin typeface="Arial" charset="0"/>
        <a:ea typeface="ＭＳ Ｐゴシック" pitchFamily="34" charset="-128"/>
        <a:cs typeface="+mn-cs"/>
      </a:defRPr>
    </a:lvl8pPr>
    <a:lvl9pPr marL="3657600" algn="l" defTabSz="914400" rtl="0" eaLnBrk="1" latinLnBrk="0" hangingPunct="1">
      <a:defRPr kern="1200">
        <a:solidFill>
          <a:schemeClr val="tx1"/>
        </a:solidFill>
        <a:latin typeface="Arial" charset="0"/>
        <a:ea typeface="ＭＳ Ｐゴシック" pitchFamily="34" charset="-128"/>
        <a:cs typeface="+mn-cs"/>
      </a:defRPr>
    </a:lvl9pPr>
  </p:defaultTextStyle>
  <p:extLst>
    <p:ext uri="{EFAFB233-063F-42B5-8137-9DF3F51BA10A}">
      <p15:sldGuideLst xmlns:p15="http://schemas.microsoft.com/office/powerpoint/2012/main">
        <p15:guide id="1" orient="horz" pos="1620">
          <p15:clr>
            <a:srgbClr val="A4A3A4"/>
          </p15:clr>
        </p15:guide>
        <p15:guide id="2" pos="336">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Barbara Reif" initials="BR" lastIdx="3" clrIdx="0"/>
  <p:cmAuthor id="1" name="Jane Gibbons -X (jagibbon - DEL ORO CONSULTING INC at Cisco)" initials="JG-(-DOCIaC" lastIdx="28" clrIdx="1">
    <p:extLst>
      <p:ext uri="{19B8F6BF-5375-455C-9EA6-DF929625EA0E}">
        <p15:presenceInfo xmlns:p15="http://schemas.microsoft.com/office/powerpoint/2012/main" userId="S-1-5-21-1708537768-1303643608-725345543-200204" providerId="AD"/>
      </p:ext>
    </p:extLst>
  </p:cmAuthor>
  <p:cmAuthor id="2" name="Bob Vachon" initials="BV" lastIdx="24" clrIdx="2">
    <p:extLst>
      <p:ext uri="{19B8F6BF-5375-455C-9EA6-DF929625EA0E}">
        <p15:presenceInfo xmlns:p15="http://schemas.microsoft.com/office/powerpoint/2012/main" userId="c7abe87968a0b633" providerId="Windows Live"/>
      </p:ext>
    </p:extLst>
  </p:cmAuthor>
  <p:cmAuthor id="3" name="Sue Livingston -X (suliving - UNICON INC at Cisco)" initials="SL-(-UIaC" lastIdx="15" clrIdx="3">
    <p:extLst>
      <p:ext uri="{19B8F6BF-5375-455C-9EA6-DF929625EA0E}">
        <p15:presenceInfo xmlns:p15="http://schemas.microsoft.com/office/powerpoint/2012/main" userId="S::suliving@cisco.com::dc701d48-dd51-411a-9041-b7f1328f1486" providerId="AD"/>
      </p:ext>
    </p:extLst>
  </p:cmAuthor>
  <p:cmAuthor id="4" name="jagibbon" initials="jmg" lastIdx="8" clrIdx="4">
    <p:extLst>
      <p:ext uri="{19B8F6BF-5375-455C-9EA6-DF929625EA0E}">
        <p15:presenceInfo xmlns:p15="http://schemas.microsoft.com/office/powerpoint/2012/main" userId="jagibbo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0000CC"/>
    <a:srgbClr val="000099"/>
    <a:srgbClr val="CC99FF"/>
    <a:srgbClr val="CC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2908" autoAdjust="0"/>
    <p:restoredTop sz="75109" autoAdjust="0"/>
  </p:normalViewPr>
  <p:slideViewPr>
    <p:cSldViewPr snapToGrid="0" showGuides="1">
      <p:cViewPr varScale="1">
        <p:scale>
          <a:sx n="67" d="100"/>
          <a:sy n="67" d="100"/>
        </p:scale>
        <p:origin x="90" y="162"/>
      </p:cViewPr>
      <p:guideLst>
        <p:guide orient="horz" pos="1620"/>
        <p:guide pos="336"/>
      </p:guideLst>
    </p:cSldViewPr>
  </p:slideViewPr>
  <p:outlineViewPr>
    <p:cViewPr>
      <p:scale>
        <a:sx n="33" d="100"/>
        <a:sy n="33" d="100"/>
      </p:scale>
      <p:origin x="0" y="-226704"/>
    </p:cViewPr>
  </p:outlineViewPr>
  <p:notesTextViewPr>
    <p:cViewPr>
      <p:scale>
        <a:sx n="1" d="1"/>
        <a:sy n="1" d="1"/>
      </p:scale>
      <p:origin x="0" y="0"/>
    </p:cViewPr>
  </p:notesTextViewPr>
  <p:sorterViewPr>
    <p:cViewPr>
      <p:scale>
        <a:sx n="111" d="100"/>
        <a:sy n="111" d="100"/>
      </p:scale>
      <p:origin x="0" y="-512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commentAuthors" Target="commentAuthor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ags" Target="tags/tag1.xml"/><Relationship Id="rId9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notesMaster" Target="notesMasters/notesMaster1.xml"/><Relationship Id="rId98"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36337D9-3022-3D41-8D8A-BDF2F3B0DD8E}" type="datetimeFigureOut">
              <a:rPr lang="en-US" smtClean="0"/>
              <a:t>10/30/2022</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641018C-6CAF-B84E-B92C-ECB119457FBA}" type="slidenum">
              <a:rPr lang="en-US" smtClean="0"/>
              <a:t>‹N°›</a:t>
            </a:fld>
            <a:endParaRPr lang="en-US" dirty="0"/>
          </a:p>
        </p:txBody>
      </p:sp>
    </p:spTree>
    <p:extLst>
      <p:ext uri="{BB962C8B-B14F-4D97-AF65-F5344CB8AC3E}">
        <p14:creationId xmlns:p14="http://schemas.microsoft.com/office/powerpoint/2010/main" val="1937564879"/>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fr-FR"/>
              <a:t>Cisco Networking Academy Program</a:t>
            </a:r>
          </a:p>
          <a:p>
            <a:pPr rtl="0"/>
            <a:r>
              <a:rPr lang="fr-FR"/>
              <a:t>Introduction aux Réseaux v7.0 (ITN)</a:t>
            </a:r>
          </a:p>
          <a:p>
            <a:pPr rtl="0"/>
            <a:r>
              <a:rPr lang="fr-FR"/>
              <a:t>Module 7 : Commutation Ethernet</a:t>
            </a:r>
          </a:p>
          <a:p>
            <a:endParaRPr lang="en-US" dirty="0"/>
          </a:p>
        </p:txBody>
      </p:sp>
      <p:sp>
        <p:nvSpPr>
          <p:cNvPr id="4" name="Slide Number Placeholder 3"/>
          <p:cNvSpPr>
            <a:spLocks noGrp="1"/>
          </p:cNvSpPr>
          <p:nvPr>
            <p:ph type="sldNum" sz="quarter" idx="10"/>
          </p:nvPr>
        </p:nvSpPr>
        <p:spPr/>
        <p:txBody>
          <a:bodyPr/>
          <a:lstStyle/>
          <a:p>
            <a:pPr rtl="0"/>
            <a:fld id="{5641018C-6CAF-B84E-B92C-ECB119457FBA}" type="slidenum">
              <a:rPr/>
              <a:t>1</a:t>
            </a:fld>
            <a:endParaRPr/>
          </a:p>
        </p:txBody>
      </p:sp>
    </p:spTree>
    <p:extLst>
      <p:ext uri="{BB962C8B-B14F-4D97-AF65-F5344CB8AC3E}">
        <p14:creationId xmlns:p14="http://schemas.microsoft.com/office/powerpoint/2010/main" val="5081187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fr-FR"/>
              <a:t>7 - Commutation Ethernet</a:t>
            </a:r>
          </a:p>
          <a:p>
            <a:pPr marL="0" marR="0" lvl="0" indent="0" algn="l" defTabSz="457200" rtl="0" eaLnBrk="1" fontAlgn="auto" latinLnBrk="0" hangingPunct="1">
              <a:lnSpc>
                <a:spcPct val="100000"/>
              </a:lnSpc>
              <a:spcBef>
                <a:spcPts val="0"/>
              </a:spcBef>
              <a:spcAft>
                <a:spcPts val="0"/>
              </a:spcAft>
              <a:buClrTx/>
              <a:buSzTx/>
              <a:buFontTx/>
              <a:buNone/>
              <a:tabLst/>
              <a:defRPr/>
            </a:pPr>
            <a:r>
              <a:rPr lang="fr-FR"/>
              <a:t>7.2 - Adresse MAC Ethernet</a:t>
            </a:r>
          </a:p>
          <a:p>
            <a:endParaRPr lang="en-US" dirty="0"/>
          </a:p>
        </p:txBody>
      </p:sp>
      <p:sp>
        <p:nvSpPr>
          <p:cNvPr id="4" name="Slide Number Placeholder 3"/>
          <p:cNvSpPr>
            <a:spLocks noGrp="1"/>
          </p:cNvSpPr>
          <p:nvPr>
            <p:ph type="sldNum" sz="quarter" idx="10"/>
          </p:nvPr>
        </p:nvSpPr>
        <p:spPr/>
        <p:txBody>
          <a:bodyPr/>
          <a:lstStyle/>
          <a:p>
            <a:pPr rtl="0"/>
            <a:fld id="{5641018C-6CAF-B84E-B92C-ECB119457FBA}" type="slidenum">
              <a:rPr/>
              <a:t>10</a:t>
            </a:fld>
            <a:endParaRPr/>
          </a:p>
        </p:txBody>
      </p:sp>
    </p:spTree>
    <p:extLst>
      <p:ext uri="{BB962C8B-B14F-4D97-AF65-F5344CB8AC3E}">
        <p14:creationId xmlns:p14="http://schemas.microsoft.com/office/powerpoint/2010/main" val="39632910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fr-FR"/>
              <a:t>7 - Commutation Ethernet</a:t>
            </a:r>
          </a:p>
          <a:p>
            <a:pPr rtl="0"/>
            <a:r>
              <a:rPr lang="fr-FR"/>
              <a:t>7.2 - Adresse MAC Ethernet</a:t>
            </a:r>
          </a:p>
          <a:p>
            <a:pPr rtl="0"/>
            <a:r>
              <a:rPr lang="fr-FR"/>
              <a:t>7.2.1 Adresse MAC et hexadécimal</a:t>
            </a:r>
          </a:p>
        </p:txBody>
      </p:sp>
      <p:sp>
        <p:nvSpPr>
          <p:cNvPr id="4" name="Slide Number Placeholder 3"/>
          <p:cNvSpPr>
            <a:spLocks noGrp="1"/>
          </p:cNvSpPr>
          <p:nvPr>
            <p:ph type="sldNum" sz="quarter" idx="5"/>
          </p:nvPr>
        </p:nvSpPr>
        <p:spPr/>
        <p:txBody>
          <a:bodyPr/>
          <a:lstStyle/>
          <a:p>
            <a:pPr rtl="0"/>
            <a:fld id="{5641018C-6CAF-B84E-B92C-ECB119457FBA}" type="slidenum">
              <a:rPr/>
              <a:t>11</a:t>
            </a:fld>
            <a:endParaRPr/>
          </a:p>
        </p:txBody>
      </p:sp>
    </p:spTree>
    <p:extLst>
      <p:ext uri="{BB962C8B-B14F-4D97-AF65-F5344CB8AC3E}">
        <p14:creationId xmlns:p14="http://schemas.microsoft.com/office/powerpoint/2010/main" val="20338363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fr-FR"/>
              <a:t>7 - Commutation Ethernet</a:t>
            </a:r>
          </a:p>
          <a:p>
            <a:pPr rtl="0"/>
            <a:r>
              <a:rPr lang="fr-FR"/>
              <a:t>7.2 - Adresse MAC Ethernet</a:t>
            </a:r>
          </a:p>
          <a:p>
            <a:pPr rtl="0"/>
            <a:r>
              <a:rPr lang="fr-FR"/>
              <a:t>7.2.2 - Adresse MAC Ethernet</a:t>
            </a:r>
          </a:p>
        </p:txBody>
      </p:sp>
      <p:sp>
        <p:nvSpPr>
          <p:cNvPr id="4" name="Slide Number Placeholder 3"/>
          <p:cNvSpPr>
            <a:spLocks noGrp="1"/>
          </p:cNvSpPr>
          <p:nvPr>
            <p:ph type="sldNum" sz="quarter" idx="5"/>
          </p:nvPr>
        </p:nvSpPr>
        <p:spPr/>
        <p:txBody>
          <a:bodyPr/>
          <a:lstStyle/>
          <a:p>
            <a:pPr rtl="0"/>
            <a:fld id="{5641018C-6CAF-B84E-B92C-ECB119457FBA}" type="slidenum">
              <a:rPr/>
              <a:t>12</a:t>
            </a:fld>
            <a:endParaRPr/>
          </a:p>
        </p:txBody>
      </p:sp>
    </p:spTree>
    <p:extLst>
      <p:ext uri="{BB962C8B-B14F-4D97-AF65-F5344CB8AC3E}">
        <p14:creationId xmlns:p14="http://schemas.microsoft.com/office/powerpoint/2010/main" val="4099152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fr-FR"/>
              <a:t>7 - Commutation Ethernet</a:t>
            </a:r>
          </a:p>
          <a:p>
            <a:pPr rtl="0"/>
            <a:r>
              <a:rPr lang="fr-FR"/>
              <a:t>7.2 - Adresse MAC Ethernet</a:t>
            </a:r>
          </a:p>
          <a:p>
            <a:pPr rtl="0"/>
            <a:r>
              <a:rPr lang="fr-FR"/>
              <a:t>7.2.3 – Traitement des trames</a:t>
            </a:r>
          </a:p>
        </p:txBody>
      </p:sp>
      <p:sp>
        <p:nvSpPr>
          <p:cNvPr id="4" name="Slide Number Placeholder 3"/>
          <p:cNvSpPr>
            <a:spLocks noGrp="1"/>
          </p:cNvSpPr>
          <p:nvPr>
            <p:ph type="sldNum" sz="quarter" idx="5"/>
          </p:nvPr>
        </p:nvSpPr>
        <p:spPr/>
        <p:txBody>
          <a:bodyPr/>
          <a:lstStyle/>
          <a:p>
            <a:pPr rtl="0"/>
            <a:fld id="{5641018C-6CAF-B84E-B92C-ECB119457FBA}" type="slidenum">
              <a:rPr/>
              <a:t>13</a:t>
            </a:fld>
            <a:endParaRPr/>
          </a:p>
        </p:txBody>
      </p:sp>
    </p:spTree>
    <p:extLst>
      <p:ext uri="{BB962C8B-B14F-4D97-AF65-F5344CB8AC3E}">
        <p14:creationId xmlns:p14="http://schemas.microsoft.com/office/powerpoint/2010/main" val="21170202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fr-FR"/>
              <a:t>7 - Commutation Ethernet</a:t>
            </a:r>
          </a:p>
          <a:p>
            <a:pPr rtl="0"/>
            <a:r>
              <a:rPr lang="fr-FR"/>
              <a:t>7.2 - Adresse MAC Ethernet</a:t>
            </a:r>
          </a:p>
          <a:p>
            <a:pPr rtl="0"/>
            <a:r>
              <a:rPr lang="fr-FR"/>
              <a:t>7.2.4 - Adresse MAC de monodiffusion</a:t>
            </a:r>
          </a:p>
        </p:txBody>
      </p:sp>
      <p:sp>
        <p:nvSpPr>
          <p:cNvPr id="4" name="Slide Number Placeholder 3"/>
          <p:cNvSpPr>
            <a:spLocks noGrp="1"/>
          </p:cNvSpPr>
          <p:nvPr>
            <p:ph type="sldNum" sz="quarter" idx="5"/>
          </p:nvPr>
        </p:nvSpPr>
        <p:spPr/>
        <p:txBody>
          <a:bodyPr/>
          <a:lstStyle/>
          <a:p>
            <a:pPr rtl="0"/>
            <a:fld id="{5641018C-6CAF-B84E-B92C-ECB119457FBA}" type="slidenum">
              <a:rPr/>
              <a:t>14</a:t>
            </a:fld>
            <a:endParaRPr/>
          </a:p>
        </p:txBody>
      </p:sp>
    </p:spTree>
    <p:extLst>
      <p:ext uri="{BB962C8B-B14F-4D97-AF65-F5344CB8AC3E}">
        <p14:creationId xmlns:p14="http://schemas.microsoft.com/office/powerpoint/2010/main" val="35274045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fr-FR"/>
              <a:t>7 - Commutation Ethernet</a:t>
            </a:r>
          </a:p>
          <a:p>
            <a:pPr rtl="0"/>
            <a:r>
              <a:rPr lang="fr-FR"/>
              <a:t>7.2 - Adresse MAC Ethernet</a:t>
            </a:r>
          </a:p>
          <a:p>
            <a:pPr rtl="0"/>
            <a:r>
              <a:rPr lang="fr-FR"/>
              <a:t>7.2.5 - Adresse MAC de diffusion</a:t>
            </a:r>
          </a:p>
        </p:txBody>
      </p:sp>
      <p:sp>
        <p:nvSpPr>
          <p:cNvPr id="4" name="Slide Number Placeholder 3"/>
          <p:cNvSpPr>
            <a:spLocks noGrp="1"/>
          </p:cNvSpPr>
          <p:nvPr>
            <p:ph type="sldNum" sz="quarter" idx="5"/>
          </p:nvPr>
        </p:nvSpPr>
        <p:spPr/>
        <p:txBody>
          <a:bodyPr/>
          <a:lstStyle/>
          <a:p>
            <a:pPr rtl="0"/>
            <a:fld id="{5641018C-6CAF-B84E-B92C-ECB119457FBA}" type="slidenum">
              <a:rPr/>
              <a:t>15</a:t>
            </a:fld>
            <a:endParaRPr/>
          </a:p>
        </p:txBody>
      </p:sp>
    </p:spTree>
    <p:extLst>
      <p:ext uri="{BB962C8B-B14F-4D97-AF65-F5344CB8AC3E}">
        <p14:creationId xmlns:p14="http://schemas.microsoft.com/office/powerpoint/2010/main" val="35771196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fr-FR"/>
              <a:t>7 - Commutation Ethernet</a:t>
            </a:r>
          </a:p>
          <a:p>
            <a:pPr rtl="0"/>
            <a:r>
              <a:rPr lang="fr-FR"/>
              <a:t>7.2 - Adresse MAC Ethernet</a:t>
            </a:r>
          </a:p>
          <a:p>
            <a:pPr rtl="0"/>
            <a:r>
              <a:rPr lang="fr-FR"/>
              <a:t>7.2.6 - Adresse MAC de multidiffusion</a:t>
            </a:r>
          </a:p>
        </p:txBody>
      </p:sp>
      <p:sp>
        <p:nvSpPr>
          <p:cNvPr id="4" name="Slide Number Placeholder 3"/>
          <p:cNvSpPr>
            <a:spLocks noGrp="1"/>
          </p:cNvSpPr>
          <p:nvPr>
            <p:ph type="sldNum" sz="quarter" idx="5"/>
          </p:nvPr>
        </p:nvSpPr>
        <p:spPr/>
        <p:txBody>
          <a:bodyPr/>
          <a:lstStyle/>
          <a:p>
            <a:pPr rtl="0"/>
            <a:fld id="{5641018C-6CAF-B84E-B92C-ECB119457FBA}" type="slidenum">
              <a:rPr/>
              <a:t>16</a:t>
            </a:fld>
            <a:endParaRPr/>
          </a:p>
        </p:txBody>
      </p:sp>
    </p:spTree>
    <p:extLst>
      <p:ext uri="{BB962C8B-B14F-4D97-AF65-F5344CB8AC3E}">
        <p14:creationId xmlns:p14="http://schemas.microsoft.com/office/powerpoint/2010/main" val="9141865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fr-FR"/>
              <a:t>7 - Commutation Ethernet</a:t>
            </a:r>
          </a:p>
          <a:p>
            <a:pPr marL="0" marR="0" lvl="0" indent="0" algn="l" defTabSz="457200" rtl="0" eaLnBrk="1" fontAlgn="auto" latinLnBrk="0" hangingPunct="1">
              <a:lnSpc>
                <a:spcPct val="100000"/>
              </a:lnSpc>
              <a:spcBef>
                <a:spcPts val="0"/>
              </a:spcBef>
              <a:spcAft>
                <a:spcPts val="0"/>
              </a:spcAft>
              <a:buClrTx/>
              <a:buSzTx/>
              <a:buFontTx/>
              <a:buNone/>
              <a:tabLst/>
              <a:defRPr/>
            </a:pPr>
            <a:r>
              <a:rPr lang="fr-FR"/>
              <a:t>7.3 - Table d’adresses MAC</a:t>
            </a:r>
          </a:p>
          <a:p>
            <a:endParaRPr lang="en-US" dirty="0"/>
          </a:p>
        </p:txBody>
      </p:sp>
      <p:sp>
        <p:nvSpPr>
          <p:cNvPr id="4" name="Slide Number Placeholder 3"/>
          <p:cNvSpPr>
            <a:spLocks noGrp="1"/>
          </p:cNvSpPr>
          <p:nvPr>
            <p:ph type="sldNum" sz="quarter" idx="10"/>
          </p:nvPr>
        </p:nvSpPr>
        <p:spPr/>
        <p:txBody>
          <a:bodyPr/>
          <a:lstStyle/>
          <a:p>
            <a:pPr rtl="0"/>
            <a:fld id="{5641018C-6CAF-B84E-B92C-ECB119457FBA}" type="slidenum">
              <a:rPr/>
              <a:t>17</a:t>
            </a:fld>
            <a:endParaRPr/>
          </a:p>
        </p:txBody>
      </p:sp>
    </p:spTree>
    <p:extLst>
      <p:ext uri="{BB962C8B-B14F-4D97-AF65-F5344CB8AC3E}">
        <p14:creationId xmlns:p14="http://schemas.microsoft.com/office/powerpoint/2010/main" val="12004353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fr-FR"/>
              <a:t>7 - Commutation Ethernet</a:t>
            </a:r>
          </a:p>
          <a:p>
            <a:pPr marL="0" marR="0" lvl="0" indent="0" algn="l" defTabSz="457200" rtl="0" eaLnBrk="1" fontAlgn="auto" latinLnBrk="0" hangingPunct="1">
              <a:lnSpc>
                <a:spcPct val="100000"/>
              </a:lnSpc>
              <a:spcBef>
                <a:spcPts val="0"/>
              </a:spcBef>
              <a:spcAft>
                <a:spcPts val="0"/>
              </a:spcAft>
              <a:buClrTx/>
              <a:buSzTx/>
              <a:buFontTx/>
              <a:buNone/>
              <a:tabLst/>
              <a:defRPr/>
            </a:pPr>
            <a:r>
              <a:rPr lang="fr-FR"/>
              <a:t>7.3 - Table d’adresses MAC</a:t>
            </a:r>
          </a:p>
          <a:p>
            <a:endParaRPr lang="en-US" dirty="0"/>
          </a:p>
        </p:txBody>
      </p:sp>
      <p:sp>
        <p:nvSpPr>
          <p:cNvPr id="4" name="Slide Number Placeholder 3"/>
          <p:cNvSpPr>
            <a:spLocks noGrp="1"/>
          </p:cNvSpPr>
          <p:nvPr>
            <p:ph type="sldNum" sz="quarter" idx="10"/>
          </p:nvPr>
        </p:nvSpPr>
        <p:spPr/>
        <p:txBody>
          <a:bodyPr/>
          <a:lstStyle/>
          <a:p>
            <a:pPr rtl="0"/>
            <a:fld id="{5641018C-6CAF-B84E-B92C-ECB119457FBA}" type="slidenum">
              <a:rPr/>
              <a:t>18</a:t>
            </a:fld>
            <a:endParaRPr/>
          </a:p>
        </p:txBody>
      </p:sp>
    </p:spTree>
    <p:extLst>
      <p:ext uri="{BB962C8B-B14F-4D97-AF65-F5344CB8AC3E}">
        <p14:creationId xmlns:p14="http://schemas.microsoft.com/office/powerpoint/2010/main" val="176548461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fr-FR"/>
              <a:t>7 - Commutation Ethernet</a:t>
            </a:r>
          </a:p>
          <a:p>
            <a:pPr rtl="0"/>
            <a:r>
              <a:rPr lang="fr-FR"/>
              <a:t>7.3 - Table d’adresses MAC</a:t>
            </a:r>
          </a:p>
          <a:p>
            <a:pPr rtl="0"/>
            <a:r>
              <a:rPr lang="fr-FR"/>
              <a:t>7.3.1 - Notions de base sur le commutateur</a:t>
            </a:r>
          </a:p>
        </p:txBody>
      </p:sp>
      <p:sp>
        <p:nvSpPr>
          <p:cNvPr id="4" name="Slide Number Placeholder 3"/>
          <p:cNvSpPr>
            <a:spLocks noGrp="1"/>
          </p:cNvSpPr>
          <p:nvPr>
            <p:ph type="sldNum" sz="quarter" idx="5"/>
          </p:nvPr>
        </p:nvSpPr>
        <p:spPr/>
        <p:txBody>
          <a:bodyPr/>
          <a:lstStyle/>
          <a:p>
            <a:pPr rtl="0"/>
            <a:fld id="{5641018C-6CAF-B84E-B92C-ECB119457FBA}" type="slidenum">
              <a:rPr/>
              <a:t>19</a:t>
            </a:fld>
            <a:endParaRPr/>
          </a:p>
        </p:txBody>
      </p:sp>
    </p:spTree>
    <p:extLst>
      <p:ext uri="{BB962C8B-B14F-4D97-AF65-F5344CB8AC3E}">
        <p14:creationId xmlns:p14="http://schemas.microsoft.com/office/powerpoint/2010/main" val="42257161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rtl="0"/>
            <a:fld id="{7C839C26-801B-42B6-A101-60F37FE2B0A8}" type="slidenum">
              <a:rPr sz="800" b="0">
                <a:solidFill>
                  <a:prstClr val="black"/>
                </a:solidFill>
              </a:rPr>
              <a:pPr algn="r" rtl="0"/>
              <a:t>2</a:t>
            </a:fld>
            <a:endParaRPr sz="800" b="0">
              <a:solidFill>
                <a:prstClr val="black"/>
              </a:solidFill>
            </a:endParaRPr>
          </a:p>
        </p:txBody>
      </p:sp>
      <p:sp>
        <p:nvSpPr>
          <p:cNvPr id="18435" name="Rectangle 2"/>
          <p:cNvSpPr>
            <a:spLocks noGrp="1" noRot="1" noChangeAspect="1" noChangeArrowheads="1" noTextEdit="1"/>
          </p:cNvSpPr>
          <p:nvPr>
            <p:ph type="sldImg"/>
          </p:nvPr>
        </p:nvSpPr>
        <p:spPr>
          <a:ln/>
        </p:spPr>
      </p:sp>
      <p:sp>
        <p:nvSpPr>
          <p:cNvPr id="184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buFontTx/>
              <a:buNone/>
            </a:pPr>
            <a:r>
              <a:rPr lang="fr-FR"/>
              <a:t>7 - Commutation Ethernet</a:t>
            </a:r>
          </a:p>
          <a:p>
            <a:pPr rtl="0">
              <a:buFontTx/>
              <a:buNone/>
            </a:pPr>
            <a:r>
              <a:rPr lang="fr-FR"/>
              <a:t>7.0.2 – Qu'est-ce que je vais apprendre dans ce module?</a:t>
            </a:r>
          </a:p>
        </p:txBody>
      </p:sp>
    </p:spTree>
    <p:extLst>
      <p:ext uri="{BB962C8B-B14F-4D97-AF65-F5344CB8AC3E}">
        <p14:creationId xmlns:p14="http://schemas.microsoft.com/office/powerpoint/2010/main" val="173444569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fr-FR"/>
              <a:t>7 - Commutation Ethernet</a:t>
            </a:r>
          </a:p>
          <a:p>
            <a:pPr rtl="0"/>
            <a:r>
              <a:rPr lang="fr-FR"/>
              <a:t>7.3 - Table d’adresses MAC</a:t>
            </a:r>
          </a:p>
          <a:p>
            <a:pPr rtl="0"/>
            <a:r>
              <a:rPr lang="fr-FR"/>
              <a:t>7.3.2 - Apprentissage et transfert du commutateur</a:t>
            </a:r>
          </a:p>
        </p:txBody>
      </p:sp>
      <p:sp>
        <p:nvSpPr>
          <p:cNvPr id="4" name="Slide Number Placeholder 3"/>
          <p:cNvSpPr>
            <a:spLocks noGrp="1"/>
          </p:cNvSpPr>
          <p:nvPr>
            <p:ph type="sldNum" sz="quarter" idx="5"/>
          </p:nvPr>
        </p:nvSpPr>
        <p:spPr/>
        <p:txBody>
          <a:bodyPr/>
          <a:lstStyle/>
          <a:p>
            <a:pPr rtl="0"/>
            <a:fld id="{5641018C-6CAF-B84E-B92C-ECB119457FBA}" type="slidenum">
              <a:rPr/>
              <a:t>20</a:t>
            </a:fld>
            <a:endParaRPr/>
          </a:p>
        </p:txBody>
      </p:sp>
    </p:spTree>
    <p:extLst>
      <p:ext uri="{BB962C8B-B14F-4D97-AF65-F5344CB8AC3E}">
        <p14:creationId xmlns:p14="http://schemas.microsoft.com/office/powerpoint/2010/main" val="15839344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fr-FR"/>
              <a:t>7 - Commutation Ethernet</a:t>
            </a:r>
          </a:p>
          <a:p>
            <a:pPr rtl="0"/>
            <a:r>
              <a:rPr lang="fr-FR"/>
              <a:t>7.3 - Table d’adresses MAC</a:t>
            </a:r>
          </a:p>
          <a:p>
            <a:pPr rtl="0"/>
            <a:r>
              <a:rPr lang="fr-FR"/>
              <a:t>7.3.2 - Apprentissage et transfert du commutateur</a:t>
            </a:r>
          </a:p>
        </p:txBody>
      </p:sp>
      <p:sp>
        <p:nvSpPr>
          <p:cNvPr id="4" name="Slide Number Placeholder 3"/>
          <p:cNvSpPr>
            <a:spLocks noGrp="1"/>
          </p:cNvSpPr>
          <p:nvPr>
            <p:ph type="sldNum" sz="quarter" idx="5"/>
          </p:nvPr>
        </p:nvSpPr>
        <p:spPr/>
        <p:txBody>
          <a:bodyPr/>
          <a:lstStyle/>
          <a:p>
            <a:pPr rtl="0"/>
            <a:fld id="{5641018C-6CAF-B84E-B92C-ECB119457FBA}" type="slidenum">
              <a:rPr/>
              <a:t>21</a:t>
            </a:fld>
            <a:endParaRPr/>
          </a:p>
        </p:txBody>
      </p:sp>
    </p:spTree>
    <p:extLst>
      <p:ext uri="{BB962C8B-B14F-4D97-AF65-F5344CB8AC3E}">
        <p14:creationId xmlns:p14="http://schemas.microsoft.com/office/powerpoint/2010/main" val="10058058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fr-FR"/>
              <a:t>7 - Commutation Ethernet</a:t>
            </a:r>
          </a:p>
          <a:p>
            <a:pPr rtl="0"/>
            <a:r>
              <a:rPr lang="fr-FR"/>
              <a:t>7.3 - Table d’adresses MAC</a:t>
            </a:r>
          </a:p>
          <a:p>
            <a:pPr rtl="0"/>
            <a:r>
              <a:rPr lang="fr-FR"/>
              <a:t>7.3.3 - Filtrage des trames</a:t>
            </a:r>
          </a:p>
          <a:p>
            <a:endParaRPr lang="en-US" dirty="0"/>
          </a:p>
        </p:txBody>
      </p:sp>
      <p:sp>
        <p:nvSpPr>
          <p:cNvPr id="4" name="Slide Number Placeholder 3"/>
          <p:cNvSpPr>
            <a:spLocks noGrp="1"/>
          </p:cNvSpPr>
          <p:nvPr>
            <p:ph type="sldNum" sz="quarter" idx="5"/>
          </p:nvPr>
        </p:nvSpPr>
        <p:spPr/>
        <p:txBody>
          <a:bodyPr/>
          <a:lstStyle/>
          <a:p>
            <a:pPr rtl="0"/>
            <a:fld id="{5641018C-6CAF-B84E-B92C-ECB119457FBA}" type="slidenum">
              <a:rPr/>
              <a:t>22</a:t>
            </a:fld>
            <a:endParaRPr/>
          </a:p>
        </p:txBody>
      </p:sp>
    </p:spTree>
    <p:extLst>
      <p:ext uri="{BB962C8B-B14F-4D97-AF65-F5344CB8AC3E}">
        <p14:creationId xmlns:p14="http://schemas.microsoft.com/office/powerpoint/2010/main" val="260511096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fr-FR"/>
              <a:t>7 - Commutation Ethernet</a:t>
            </a:r>
          </a:p>
          <a:p>
            <a:pPr rtl="0"/>
            <a:r>
              <a:rPr lang="fr-FR"/>
              <a:t>7.3 - Table d’adresses MAC</a:t>
            </a:r>
          </a:p>
          <a:p>
            <a:pPr rtl="0"/>
            <a:r>
              <a:rPr lang="fr-FR"/>
              <a:t>7.3.4 – Vidéo - Tables d'adresses MAC sur des commutateurs connectés</a:t>
            </a:r>
          </a:p>
        </p:txBody>
      </p:sp>
      <p:sp>
        <p:nvSpPr>
          <p:cNvPr id="4" name="Slide Number Placeholder 3"/>
          <p:cNvSpPr>
            <a:spLocks noGrp="1"/>
          </p:cNvSpPr>
          <p:nvPr>
            <p:ph type="sldNum" sz="quarter" idx="5"/>
          </p:nvPr>
        </p:nvSpPr>
        <p:spPr/>
        <p:txBody>
          <a:bodyPr/>
          <a:lstStyle/>
          <a:p>
            <a:pPr rtl="0"/>
            <a:fld id="{5641018C-6CAF-B84E-B92C-ECB119457FBA}" type="slidenum">
              <a:rPr/>
              <a:t>23</a:t>
            </a:fld>
            <a:endParaRPr/>
          </a:p>
        </p:txBody>
      </p:sp>
    </p:spTree>
    <p:extLst>
      <p:ext uri="{BB962C8B-B14F-4D97-AF65-F5344CB8AC3E}">
        <p14:creationId xmlns:p14="http://schemas.microsoft.com/office/powerpoint/2010/main" val="307088016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fr-FR"/>
              <a:t>7 - Commutation Ethernet</a:t>
            </a:r>
          </a:p>
          <a:p>
            <a:pPr rtl="0"/>
            <a:r>
              <a:rPr lang="fr-FR"/>
              <a:t>7.3 - Table d’adresses MAC</a:t>
            </a:r>
          </a:p>
          <a:p>
            <a:pPr rtl="0"/>
            <a:r>
              <a:rPr lang="fr-FR"/>
              <a:t>7.3.5 – Vidéo - Envoyer une trame à la passerelle par défaut</a:t>
            </a:r>
          </a:p>
          <a:p>
            <a:pPr rtl="0"/>
            <a:r>
              <a:rPr lang="fr-FR"/>
              <a:t>7.3.6 – Exercice - Commutation</a:t>
            </a:r>
          </a:p>
        </p:txBody>
      </p:sp>
      <p:sp>
        <p:nvSpPr>
          <p:cNvPr id="4" name="Slide Number Placeholder 3"/>
          <p:cNvSpPr>
            <a:spLocks noGrp="1"/>
          </p:cNvSpPr>
          <p:nvPr>
            <p:ph type="sldNum" sz="quarter" idx="5"/>
          </p:nvPr>
        </p:nvSpPr>
        <p:spPr/>
        <p:txBody>
          <a:bodyPr/>
          <a:lstStyle/>
          <a:p>
            <a:pPr rtl="0"/>
            <a:fld id="{5641018C-6CAF-B84E-B92C-ECB119457FBA}" type="slidenum">
              <a:rPr/>
              <a:t>24</a:t>
            </a:fld>
            <a:endParaRPr/>
          </a:p>
        </p:txBody>
      </p:sp>
    </p:spTree>
    <p:extLst>
      <p:ext uri="{BB962C8B-B14F-4D97-AF65-F5344CB8AC3E}">
        <p14:creationId xmlns:p14="http://schemas.microsoft.com/office/powerpoint/2010/main" val="166784781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fr-FR"/>
              <a:t>7 - Commutation Ethernet</a:t>
            </a:r>
          </a:p>
          <a:p>
            <a:pPr marL="0" marR="0" lvl="0" indent="0" algn="l" defTabSz="457200" rtl="0" eaLnBrk="1" fontAlgn="auto" latinLnBrk="0" hangingPunct="1">
              <a:lnSpc>
                <a:spcPct val="100000"/>
              </a:lnSpc>
              <a:spcBef>
                <a:spcPts val="0"/>
              </a:spcBef>
              <a:spcAft>
                <a:spcPts val="0"/>
              </a:spcAft>
              <a:buClrTx/>
              <a:buSzTx/>
              <a:buFontTx/>
              <a:buNone/>
              <a:tabLst/>
              <a:defRPr/>
            </a:pPr>
            <a:r>
              <a:rPr lang="fr-FR"/>
              <a:t>7.4 – Méthodes de transmission et vitesses de commutation</a:t>
            </a:r>
          </a:p>
          <a:p>
            <a:endParaRPr lang="en-US" dirty="0"/>
          </a:p>
        </p:txBody>
      </p:sp>
      <p:sp>
        <p:nvSpPr>
          <p:cNvPr id="4" name="Slide Number Placeholder 3"/>
          <p:cNvSpPr>
            <a:spLocks noGrp="1"/>
          </p:cNvSpPr>
          <p:nvPr>
            <p:ph type="sldNum" sz="quarter" idx="10"/>
          </p:nvPr>
        </p:nvSpPr>
        <p:spPr/>
        <p:txBody>
          <a:bodyPr/>
          <a:lstStyle/>
          <a:p>
            <a:pPr rtl="0"/>
            <a:fld id="{5641018C-6CAF-B84E-B92C-ECB119457FBA}" type="slidenum">
              <a:rPr/>
              <a:t>25</a:t>
            </a:fld>
            <a:endParaRPr/>
          </a:p>
        </p:txBody>
      </p:sp>
    </p:spTree>
    <p:extLst>
      <p:ext uri="{BB962C8B-B14F-4D97-AF65-F5344CB8AC3E}">
        <p14:creationId xmlns:p14="http://schemas.microsoft.com/office/powerpoint/2010/main" val="266838479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fr-FR"/>
              <a:t>7 - Commutation Ethernet</a:t>
            </a:r>
          </a:p>
          <a:p>
            <a:pPr rtl="0"/>
            <a:r>
              <a:rPr lang="fr-FR"/>
              <a:t>7.4 – Méthodes de transmission et vitesses de commutation</a:t>
            </a:r>
          </a:p>
          <a:p>
            <a:pPr rtl="0"/>
            <a:r>
              <a:rPr lang="fr-FR"/>
              <a:t>7.4.1 – Méthodes de transmission de trames sur les commutateurs Cisco</a:t>
            </a:r>
          </a:p>
        </p:txBody>
      </p:sp>
      <p:sp>
        <p:nvSpPr>
          <p:cNvPr id="4" name="Slide Number Placeholder 3"/>
          <p:cNvSpPr>
            <a:spLocks noGrp="1"/>
          </p:cNvSpPr>
          <p:nvPr>
            <p:ph type="sldNum" sz="quarter" idx="5"/>
          </p:nvPr>
        </p:nvSpPr>
        <p:spPr/>
        <p:txBody>
          <a:bodyPr/>
          <a:lstStyle/>
          <a:p>
            <a:pPr rtl="0"/>
            <a:fld id="{5641018C-6CAF-B84E-B92C-ECB119457FBA}" type="slidenum">
              <a:rPr/>
              <a:t>26</a:t>
            </a:fld>
            <a:endParaRPr/>
          </a:p>
        </p:txBody>
      </p:sp>
    </p:spTree>
    <p:extLst>
      <p:ext uri="{BB962C8B-B14F-4D97-AF65-F5344CB8AC3E}">
        <p14:creationId xmlns:p14="http://schemas.microsoft.com/office/powerpoint/2010/main" val="210157132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fr-FR"/>
              <a:t>7 - Commutation Ethernet</a:t>
            </a:r>
          </a:p>
          <a:p>
            <a:pPr rtl="0"/>
            <a:r>
              <a:rPr lang="fr-FR"/>
              <a:t>7.4 – Méthodes de transmission et vitesses de commutation</a:t>
            </a:r>
          </a:p>
          <a:p>
            <a:pPr rtl="0"/>
            <a:r>
              <a:rPr lang="fr-FR"/>
              <a:t>7.4.2 – Commutation cut-through</a:t>
            </a:r>
          </a:p>
        </p:txBody>
      </p:sp>
      <p:sp>
        <p:nvSpPr>
          <p:cNvPr id="4" name="Slide Number Placeholder 3"/>
          <p:cNvSpPr>
            <a:spLocks noGrp="1"/>
          </p:cNvSpPr>
          <p:nvPr>
            <p:ph type="sldNum" sz="quarter" idx="5"/>
          </p:nvPr>
        </p:nvSpPr>
        <p:spPr/>
        <p:txBody>
          <a:bodyPr/>
          <a:lstStyle/>
          <a:p>
            <a:pPr rtl="0"/>
            <a:fld id="{5641018C-6CAF-B84E-B92C-ECB119457FBA}" type="slidenum">
              <a:rPr/>
              <a:t>27</a:t>
            </a:fld>
            <a:endParaRPr/>
          </a:p>
        </p:txBody>
      </p:sp>
    </p:spTree>
    <p:extLst>
      <p:ext uri="{BB962C8B-B14F-4D97-AF65-F5344CB8AC3E}">
        <p14:creationId xmlns:p14="http://schemas.microsoft.com/office/powerpoint/2010/main" val="130110499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fr-FR"/>
              <a:t>7 - Commutation Ethernet</a:t>
            </a:r>
          </a:p>
          <a:p>
            <a:pPr rtl="0"/>
            <a:r>
              <a:rPr lang="fr-FR"/>
              <a:t>7.4 – Méthodes de transmission et vitesses de commutation</a:t>
            </a:r>
          </a:p>
          <a:p>
            <a:pPr rtl="0"/>
            <a:r>
              <a:rPr lang="fr-FR"/>
              <a:t>7.4.3 - Mise en mémoire tampon sur les commutateurs</a:t>
            </a:r>
          </a:p>
        </p:txBody>
      </p:sp>
      <p:sp>
        <p:nvSpPr>
          <p:cNvPr id="4" name="Slide Number Placeholder 3"/>
          <p:cNvSpPr>
            <a:spLocks noGrp="1"/>
          </p:cNvSpPr>
          <p:nvPr>
            <p:ph type="sldNum" sz="quarter" idx="5"/>
          </p:nvPr>
        </p:nvSpPr>
        <p:spPr/>
        <p:txBody>
          <a:bodyPr/>
          <a:lstStyle/>
          <a:p>
            <a:pPr rtl="0"/>
            <a:fld id="{5641018C-6CAF-B84E-B92C-ECB119457FBA}" type="slidenum">
              <a:rPr/>
              <a:t>28</a:t>
            </a:fld>
            <a:endParaRPr/>
          </a:p>
        </p:txBody>
      </p:sp>
    </p:spTree>
    <p:extLst>
      <p:ext uri="{BB962C8B-B14F-4D97-AF65-F5344CB8AC3E}">
        <p14:creationId xmlns:p14="http://schemas.microsoft.com/office/powerpoint/2010/main" val="311972835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fr-FR"/>
              <a:t>7 - Commutation Ethernet</a:t>
            </a:r>
          </a:p>
          <a:p>
            <a:pPr rtl="0"/>
            <a:r>
              <a:rPr lang="fr-FR"/>
              <a:t>7.4 – Méthodes de transmission et vitesses de commutation</a:t>
            </a:r>
          </a:p>
          <a:p>
            <a:pPr rtl="0"/>
            <a:r>
              <a:rPr lang="fr-FR"/>
              <a:t>7.4.4 – Paramètres de mode duplex et de débit</a:t>
            </a:r>
          </a:p>
        </p:txBody>
      </p:sp>
      <p:sp>
        <p:nvSpPr>
          <p:cNvPr id="4" name="Slide Number Placeholder 3"/>
          <p:cNvSpPr>
            <a:spLocks noGrp="1"/>
          </p:cNvSpPr>
          <p:nvPr>
            <p:ph type="sldNum" sz="quarter" idx="5"/>
          </p:nvPr>
        </p:nvSpPr>
        <p:spPr/>
        <p:txBody>
          <a:bodyPr/>
          <a:lstStyle/>
          <a:p>
            <a:pPr rtl="0"/>
            <a:fld id="{5641018C-6CAF-B84E-B92C-ECB119457FBA}" type="slidenum">
              <a:rPr/>
              <a:t>29</a:t>
            </a:fld>
            <a:endParaRPr/>
          </a:p>
        </p:txBody>
      </p:sp>
    </p:spTree>
    <p:extLst>
      <p:ext uri="{BB962C8B-B14F-4D97-AF65-F5344CB8AC3E}">
        <p14:creationId xmlns:p14="http://schemas.microsoft.com/office/powerpoint/2010/main" val="13043286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fr-FR"/>
              <a:t>7 - Commutation Ethernet</a:t>
            </a:r>
          </a:p>
          <a:p>
            <a:pPr marL="0" marR="0" lvl="0" indent="0" algn="l" defTabSz="457200" rtl="0" eaLnBrk="1" fontAlgn="auto" latinLnBrk="0" hangingPunct="1">
              <a:lnSpc>
                <a:spcPct val="100000"/>
              </a:lnSpc>
              <a:spcBef>
                <a:spcPts val="0"/>
              </a:spcBef>
              <a:spcAft>
                <a:spcPts val="0"/>
              </a:spcAft>
              <a:buClrTx/>
              <a:buSzTx/>
              <a:buFontTx/>
              <a:buNone/>
              <a:tabLst/>
              <a:defRPr/>
            </a:pPr>
            <a:r>
              <a:rPr lang="fr-FR"/>
              <a:t>7.1 Trames Ethernet</a:t>
            </a:r>
          </a:p>
          <a:p>
            <a:endParaRPr lang="en-US" dirty="0"/>
          </a:p>
        </p:txBody>
      </p:sp>
      <p:sp>
        <p:nvSpPr>
          <p:cNvPr id="4" name="Slide Number Placeholder 3"/>
          <p:cNvSpPr>
            <a:spLocks noGrp="1"/>
          </p:cNvSpPr>
          <p:nvPr>
            <p:ph type="sldNum" sz="quarter" idx="10"/>
          </p:nvPr>
        </p:nvSpPr>
        <p:spPr/>
        <p:txBody>
          <a:bodyPr/>
          <a:lstStyle/>
          <a:p>
            <a:pPr rtl="0"/>
            <a:fld id="{5641018C-6CAF-B84E-B92C-ECB119457FBA}" type="slidenum">
              <a:rPr/>
              <a:t>3</a:t>
            </a:fld>
            <a:endParaRPr/>
          </a:p>
        </p:txBody>
      </p:sp>
    </p:spTree>
    <p:extLst>
      <p:ext uri="{BB962C8B-B14F-4D97-AF65-F5344CB8AC3E}">
        <p14:creationId xmlns:p14="http://schemas.microsoft.com/office/powerpoint/2010/main" val="62552962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fr-FR"/>
              <a:t>7 - Commutation Ethernet</a:t>
            </a:r>
          </a:p>
          <a:p>
            <a:pPr rtl="0"/>
            <a:r>
              <a:rPr lang="fr-FR"/>
              <a:t>7.4 – Méthodes de transmission et vitesses de commutation</a:t>
            </a:r>
          </a:p>
          <a:p>
            <a:pPr rtl="0"/>
            <a:r>
              <a:rPr lang="fr-FR"/>
              <a:t>7.4.4 : Paramètres du mode duplex et de vitesse</a:t>
            </a:r>
          </a:p>
        </p:txBody>
      </p:sp>
      <p:sp>
        <p:nvSpPr>
          <p:cNvPr id="4" name="Slide Number Placeholder 3"/>
          <p:cNvSpPr>
            <a:spLocks noGrp="1"/>
          </p:cNvSpPr>
          <p:nvPr>
            <p:ph type="sldNum" sz="quarter" idx="5"/>
          </p:nvPr>
        </p:nvSpPr>
        <p:spPr/>
        <p:txBody>
          <a:bodyPr/>
          <a:lstStyle/>
          <a:p>
            <a:pPr rtl="0"/>
            <a:fld id="{5641018C-6CAF-B84E-B92C-ECB119457FBA}" type="slidenum">
              <a:rPr/>
              <a:t>30</a:t>
            </a:fld>
            <a:endParaRPr/>
          </a:p>
        </p:txBody>
      </p:sp>
    </p:spTree>
    <p:extLst>
      <p:ext uri="{BB962C8B-B14F-4D97-AF65-F5344CB8AC3E}">
        <p14:creationId xmlns:p14="http://schemas.microsoft.com/office/powerpoint/2010/main" val="219526122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fr-FR"/>
              <a:t>7 - Commutation Ethernet</a:t>
            </a:r>
          </a:p>
          <a:p>
            <a:pPr rtl="0"/>
            <a:r>
              <a:rPr lang="fr-FR"/>
              <a:t>7.4 – Méthodes de transmission et vitesses de commutation</a:t>
            </a:r>
          </a:p>
          <a:p>
            <a:pPr rtl="0"/>
            <a:r>
              <a:rPr lang="fr-FR"/>
              <a:t>7.4.5 — Auto-MDIX</a:t>
            </a:r>
          </a:p>
          <a:p>
            <a:pPr rtl="0"/>
            <a:r>
              <a:rPr lang="fr-FR"/>
              <a:t>7.4.6 — Vérifiez votre compréhension - Méthodes de transmission et vitesses de commutation</a:t>
            </a:r>
          </a:p>
        </p:txBody>
      </p:sp>
      <p:sp>
        <p:nvSpPr>
          <p:cNvPr id="4" name="Slide Number Placeholder 3"/>
          <p:cNvSpPr>
            <a:spLocks noGrp="1"/>
          </p:cNvSpPr>
          <p:nvPr>
            <p:ph type="sldNum" sz="quarter" idx="5"/>
          </p:nvPr>
        </p:nvSpPr>
        <p:spPr/>
        <p:txBody>
          <a:bodyPr/>
          <a:lstStyle/>
          <a:p>
            <a:pPr rtl="0"/>
            <a:fld id="{5641018C-6CAF-B84E-B92C-ECB119457FBA}" type="slidenum">
              <a:rPr/>
              <a:t>31</a:t>
            </a:fld>
            <a:endParaRPr/>
          </a:p>
        </p:txBody>
      </p:sp>
    </p:spTree>
    <p:extLst>
      <p:ext uri="{BB962C8B-B14F-4D97-AF65-F5344CB8AC3E}">
        <p14:creationId xmlns:p14="http://schemas.microsoft.com/office/powerpoint/2010/main" val="326874628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pPr rtl="0"/>
            <a:fld id="{3997A419-355F-A04A-96E0-21643AF8E9FF}" type="slidenum">
              <a:rPr sz="800">
                <a:solidFill>
                  <a:prstClr val="black"/>
                </a:solidFill>
              </a:rPr>
              <a:pPr rtl="0"/>
              <a:t>32</a:t>
            </a:fld>
            <a:endParaRPr sz="80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r>
              <a:rPr lang="fr-FR" sz="1200"/>
              <a:t>7 - Commutation Ethernet</a:t>
            </a:r>
          </a:p>
          <a:p>
            <a:pPr rtl="0"/>
            <a:r>
              <a:rPr lang="fr-FR" sz="1200"/>
              <a:t>7.5 – Module pratique et questionnaire</a:t>
            </a:r>
          </a:p>
          <a:p>
            <a:pPr rtl="0"/>
            <a:r>
              <a:rPr lang="fr-FR" sz="1200"/>
              <a:t>7.5.1 – Qu'est-ce que j'ai appris dans ce module?</a:t>
            </a:r>
          </a:p>
          <a:p>
            <a:pPr rtl="0"/>
            <a:r>
              <a:rPr lang="fr-FR" sz="1200"/>
              <a:t>7.5.2 — Module Questionnaire — Commutation Ethernet</a:t>
            </a:r>
          </a:p>
        </p:txBody>
      </p:sp>
    </p:spTree>
    <p:extLst>
      <p:ext uri="{BB962C8B-B14F-4D97-AF65-F5344CB8AC3E}">
        <p14:creationId xmlns:p14="http://schemas.microsoft.com/office/powerpoint/2010/main" val="147682419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pPr rtl="0"/>
            <a:fld id="{3997A419-355F-A04A-96E0-21643AF8E9FF}" type="slidenum">
              <a:rPr sz="800">
                <a:solidFill>
                  <a:prstClr val="black"/>
                </a:solidFill>
              </a:rPr>
              <a:pPr rtl="0"/>
              <a:t>33</a:t>
            </a:fld>
            <a:endParaRPr sz="80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r>
              <a:rPr lang="fr-FR" sz="1200"/>
              <a:t>7 - Commutation Ethernet</a:t>
            </a:r>
          </a:p>
          <a:p>
            <a:pPr rtl="0"/>
            <a:r>
              <a:rPr lang="fr-FR" sz="1200"/>
              <a:t>7.5 – Module pratique et quiz</a:t>
            </a:r>
          </a:p>
          <a:p>
            <a:pPr rtl="0"/>
            <a:r>
              <a:rPr lang="fr-FR" sz="1200"/>
              <a:t>7.5.1 – Qu'est-ce que j'ai appris dans ce module?</a:t>
            </a:r>
          </a:p>
          <a:p>
            <a:pPr rtl="0"/>
            <a:r>
              <a:rPr lang="fr-FR" sz="1200"/>
              <a:t>7.5.2 — Module Questionnaire — Commutation Ethernet</a:t>
            </a:r>
          </a:p>
        </p:txBody>
      </p:sp>
    </p:spTree>
    <p:extLst>
      <p:ext uri="{BB962C8B-B14F-4D97-AF65-F5344CB8AC3E}">
        <p14:creationId xmlns:p14="http://schemas.microsoft.com/office/powerpoint/2010/main" val="325825752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pPr rtl="0"/>
            <a:fld id="{6C92755B-29FD-8743-9094-C0E3A734D22E}" type="slidenum">
              <a:rPr sz="800">
                <a:solidFill>
                  <a:prstClr val="black"/>
                </a:solidFill>
              </a:rPr>
              <a:pPr rtl="0"/>
              <a:t>34</a:t>
            </a:fld>
            <a:endParaRPr sz="800">
              <a:solidFill>
                <a:prstClr val="black"/>
              </a:solidFill>
            </a:endParaRPr>
          </a:p>
        </p:txBody>
      </p:sp>
      <p:sp>
        <p:nvSpPr>
          <p:cNvPr id="57346" name="Rectangle 2"/>
          <p:cNvSpPr>
            <a:spLocks noGrp="1" noRot="1" noChangeAspect="1" noChangeArrowheads="1" noTextEdit="1"/>
          </p:cNvSpPr>
          <p:nvPr>
            <p:ph type="sldImg"/>
          </p:nvPr>
        </p:nvSpPr>
        <p:spPr>
          <a:ln/>
        </p:spPr>
      </p:sp>
      <p:sp>
        <p:nvSpPr>
          <p:cNvPr id="573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457200" rtl="0" eaLnBrk="1" fontAlgn="auto" latinLnBrk="0" hangingPunct="1">
              <a:lnSpc>
                <a:spcPct val="8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224674291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buFontTx/>
              <a:buNone/>
            </a:pPr>
            <a:r>
              <a:rPr lang="fr-FR" b="0"/>
              <a:t>Programme de L’Académie Réseau de Cisco (Cisco Networking Academy Program)</a:t>
            </a:r>
          </a:p>
          <a:p>
            <a:pPr rtl="0">
              <a:buFontTx/>
              <a:buNone/>
            </a:pPr>
            <a:r>
              <a:rPr lang="fr-FR" b="0"/>
              <a:t>Présentation des réseaux V7.0 (ITN)</a:t>
            </a:r>
          </a:p>
          <a:p>
            <a:pPr rtl="0">
              <a:buFontTx/>
              <a:buNone/>
            </a:pPr>
            <a:r>
              <a:rPr lang="fr-FR" sz="1200">
                <a:solidFill>
                  <a:schemeClr val="accent5">
                    <a:lumMod val="40000"/>
                    <a:lumOff val="60000"/>
                  </a:schemeClr>
                </a:solidFill>
              </a:rPr>
              <a:t>Module 8 : Couche Réseau</a:t>
            </a:r>
          </a:p>
        </p:txBody>
      </p:sp>
      <p:sp>
        <p:nvSpPr>
          <p:cNvPr id="4" name="Slide Number Placeholder 3"/>
          <p:cNvSpPr>
            <a:spLocks noGrp="1"/>
          </p:cNvSpPr>
          <p:nvPr>
            <p:ph type="sldNum" sz="quarter" idx="10"/>
          </p:nvPr>
        </p:nvSpPr>
        <p:spPr/>
        <p:txBody>
          <a:bodyPr/>
          <a:lstStyle/>
          <a:p>
            <a:pPr rtl="0"/>
            <a:fld id="{5641018C-6CAF-B84E-B92C-ECB119457FBA}" type="slidenum">
              <a:rPr/>
              <a:t>35</a:t>
            </a:fld>
            <a:endParaRPr/>
          </a:p>
        </p:txBody>
      </p:sp>
    </p:spTree>
    <p:extLst>
      <p:ext uri="{BB962C8B-B14F-4D97-AF65-F5344CB8AC3E}">
        <p14:creationId xmlns:p14="http://schemas.microsoft.com/office/powerpoint/2010/main" val="72956691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rtl="0"/>
            <a:fld id="{0A313ED8-785B-4D16-9B17-4143385249B9}" type="slidenum">
              <a:rPr sz="800" b="0"/>
              <a:pPr algn="r" rtl="0"/>
              <a:t>36</a:t>
            </a:fld>
            <a:endParaRPr sz="800" b="0"/>
          </a:p>
        </p:txBody>
      </p:sp>
      <p:sp>
        <p:nvSpPr>
          <p:cNvPr id="20483" name="Rectangle 2"/>
          <p:cNvSpPr>
            <a:spLocks noGrp="1" noRot="1" noChangeAspect="1" noChangeArrowheads="1" noTextEdit="1"/>
          </p:cNvSpPr>
          <p:nvPr>
            <p:ph type="sldImg"/>
          </p:nvPr>
        </p:nvSpPr>
        <p:spPr>
          <a:ln/>
        </p:spPr>
      </p:sp>
      <p:sp>
        <p:nvSpPr>
          <p:cNvPr id="204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buFontTx/>
              <a:buNone/>
            </a:pPr>
            <a:r>
              <a:rPr lang="fr-FR" sz="1200">
                <a:solidFill>
                  <a:schemeClr val="accent5">
                    <a:lumMod val="40000"/>
                    <a:lumOff val="60000"/>
                  </a:schemeClr>
                </a:solidFill>
              </a:rPr>
              <a:t>8</a:t>
            </a:r>
            <a:r>
              <a:rPr lang="fr-FR" sz="1200" baseline="0">
                <a:solidFill>
                  <a:schemeClr val="accent5">
                    <a:lumMod val="40000"/>
                    <a:lumOff val="60000"/>
                  </a:schemeClr>
                </a:solidFill>
              </a:rPr>
              <a:t> – </a:t>
            </a:r>
            <a:r>
              <a:rPr lang="fr-FR" sz="1200">
                <a:solidFill>
                  <a:schemeClr val="accent5">
                    <a:lumMod val="40000"/>
                    <a:lumOff val="60000"/>
                  </a:schemeClr>
                </a:solidFill>
              </a:rPr>
              <a:t>Couche Réseau</a:t>
            </a:r>
          </a:p>
          <a:p>
            <a:pPr rtl="0">
              <a:buFontTx/>
              <a:buNone/>
            </a:pPr>
            <a:r>
              <a:rPr lang="fr-FR" sz="1200" b="0"/>
              <a:t>8.0 – Présentation</a:t>
            </a:r>
          </a:p>
          <a:p>
            <a:pPr rtl="0">
              <a:lnSpc>
                <a:spcPct val="80000"/>
              </a:lnSpc>
              <a:buFontTx/>
              <a:buNone/>
            </a:pPr>
            <a:r>
              <a:rPr lang="fr-FR" sz="1200" kern="1200">
                <a:solidFill>
                  <a:schemeClr val="tx1"/>
                </a:solidFill>
                <a:latin typeface="Arial" charset="0"/>
                <a:ea typeface="ＭＳ Ｐゴシック" charset="0"/>
                <a:cs typeface="ＭＳ Ｐゴシック" charset="0"/>
              </a:rPr>
              <a:t>8.0.2 – </a:t>
            </a:r>
            <a:r>
              <a:rPr lang="fr-FR" sz="1200" kern="1200">
                <a:solidFill>
                  <a:schemeClr val="tx1"/>
                </a:solidFill>
                <a:latin typeface="+mn-lt"/>
                <a:ea typeface="+mn-ea"/>
                <a:cs typeface="+mn-cs"/>
              </a:rPr>
              <a:t>Qu'</a:t>
            </a:r>
            <a:r>
              <a:rPr lang="fr-FR" sz="1200" kern="1200" baseline="0">
                <a:solidFill>
                  <a:schemeClr val="tx1"/>
                </a:solidFill>
                <a:latin typeface="+mn-lt"/>
                <a:ea typeface="+mn-ea"/>
                <a:cs typeface="+mn-cs"/>
              </a:rPr>
              <a:t> est-ce que je vais apprendre dans ce module?</a:t>
            </a:r>
          </a:p>
          <a:p>
            <a:endParaRPr lang="en-GB" dirty="0"/>
          </a:p>
        </p:txBody>
      </p:sp>
    </p:spTree>
    <p:extLst>
      <p:ext uri="{BB962C8B-B14F-4D97-AF65-F5344CB8AC3E}">
        <p14:creationId xmlns:p14="http://schemas.microsoft.com/office/powerpoint/2010/main" val="129717311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buFontTx/>
              <a:buNone/>
            </a:pPr>
            <a:r>
              <a:rPr lang="fr-FR" sz="1200">
                <a:solidFill>
                  <a:schemeClr val="accent5">
                    <a:lumMod val="40000"/>
                    <a:lumOff val="60000"/>
                  </a:schemeClr>
                </a:solidFill>
              </a:rPr>
              <a:t>8</a:t>
            </a:r>
            <a:r>
              <a:rPr lang="fr-FR" sz="1200" baseline="0">
                <a:solidFill>
                  <a:schemeClr val="accent5">
                    <a:lumMod val="40000"/>
                    <a:lumOff val="60000"/>
                  </a:schemeClr>
                </a:solidFill>
              </a:rPr>
              <a:t> – </a:t>
            </a:r>
            <a:r>
              <a:rPr lang="fr-FR" sz="1200">
                <a:solidFill>
                  <a:schemeClr val="accent5">
                    <a:lumMod val="40000"/>
                    <a:lumOff val="60000"/>
                  </a:schemeClr>
                </a:solidFill>
              </a:rPr>
              <a:t>Couche Réseau</a:t>
            </a:r>
          </a:p>
          <a:p>
            <a:pPr rtl="0">
              <a:buFontTx/>
              <a:buNone/>
            </a:pPr>
            <a:r>
              <a:rPr lang="fr-FR" sz="1200" b="0"/>
              <a:t>8.1 – </a:t>
            </a:r>
            <a:r>
              <a:rPr lang="fr-FR">
                <a:solidFill>
                  <a:schemeClr val="accent5">
                    <a:lumMod val="40000"/>
                    <a:lumOff val="60000"/>
                  </a:schemeClr>
                </a:solidFill>
              </a:rPr>
              <a:t>Caractéristiques de la couche réseau</a:t>
            </a:r>
          </a:p>
        </p:txBody>
      </p:sp>
      <p:sp>
        <p:nvSpPr>
          <p:cNvPr id="4" name="Slide Number Placeholder 3"/>
          <p:cNvSpPr>
            <a:spLocks noGrp="1"/>
          </p:cNvSpPr>
          <p:nvPr>
            <p:ph type="sldNum" sz="quarter" idx="10"/>
          </p:nvPr>
        </p:nvSpPr>
        <p:spPr/>
        <p:txBody>
          <a:bodyPr/>
          <a:lstStyle/>
          <a:p>
            <a:pPr rtl="0"/>
            <a:fld id="{5641018C-6CAF-B84E-B92C-ECB119457FBA}" type="slidenum">
              <a:rPr/>
              <a:t>37</a:t>
            </a:fld>
            <a:endParaRPr/>
          </a:p>
        </p:txBody>
      </p:sp>
    </p:spTree>
    <p:extLst>
      <p:ext uri="{BB962C8B-B14F-4D97-AF65-F5344CB8AC3E}">
        <p14:creationId xmlns:p14="http://schemas.microsoft.com/office/powerpoint/2010/main" val="377891339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pPr rtl="0"/>
            <a:fld id="{04267211-205D-47E8-9F29-7E4C01D43DC3}" type="slidenum">
              <a:rPr sz="800"/>
              <a:pPr rtl="0"/>
              <a:t>38</a:t>
            </a:fld>
            <a:endParaRPr sz="80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buFontTx/>
              <a:buNone/>
            </a:pPr>
            <a:r>
              <a:rPr lang="fr-FR" sz="1200">
                <a:solidFill>
                  <a:schemeClr val="accent5">
                    <a:lumMod val="40000"/>
                    <a:lumOff val="60000"/>
                  </a:schemeClr>
                </a:solidFill>
              </a:rPr>
              <a:t>8</a:t>
            </a:r>
            <a:r>
              <a:rPr lang="fr-FR" sz="1200" baseline="0">
                <a:solidFill>
                  <a:schemeClr val="accent5">
                    <a:lumMod val="40000"/>
                    <a:lumOff val="60000"/>
                  </a:schemeClr>
                </a:solidFill>
              </a:rPr>
              <a:t> – </a:t>
            </a:r>
            <a:r>
              <a:rPr lang="fr-FR" sz="1200">
                <a:solidFill>
                  <a:schemeClr val="accent5">
                    <a:lumMod val="40000"/>
                    <a:lumOff val="60000"/>
                  </a:schemeClr>
                </a:solidFill>
              </a:rPr>
              <a:t>Couche Réseau</a:t>
            </a:r>
          </a:p>
          <a:p>
            <a:pPr rtl="0">
              <a:buFontTx/>
              <a:buNone/>
            </a:pPr>
            <a:r>
              <a:rPr lang="fr-FR" sz="1200" b="0"/>
              <a:t>8.1 – </a:t>
            </a:r>
            <a:r>
              <a:rPr lang="fr-FR">
                <a:solidFill>
                  <a:schemeClr val="accent5">
                    <a:lumMod val="40000"/>
                    <a:lumOff val="60000"/>
                  </a:schemeClr>
                </a:solidFill>
              </a:rPr>
              <a:t>Caractéristiques de la couche réseau</a:t>
            </a:r>
          </a:p>
          <a:p>
            <a:pPr rtl="0">
              <a:lnSpc>
                <a:spcPct val="80000"/>
              </a:lnSpc>
              <a:buFontTx/>
              <a:buNone/>
            </a:pPr>
            <a:r>
              <a:rPr lang="fr-FR" sz="1200" kern="1200">
                <a:solidFill>
                  <a:schemeClr val="tx1"/>
                </a:solidFill>
                <a:latin typeface="Arial" charset="0"/>
                <a:ea typeface="ＭＳ Ｐゴシック" charset="0"/>
                <a:cs typeface="ＭＳ Ｐゴシック" charset="0"/>
              </a:rPr>
              <a:t>8.1.1 — </a:t>
            </a:r>
            <a:r>
              <a:rPr lang="fr-FR"/>
              <a:t>La couche réseau</a:t>
            </a:r>
          </a:p>
        </p:txBody>
      </p:sp>
    </p:spTree>
    <p:extLst>
      <p:ext uri="{BB962C8B-B14F-4D97-AF65-F5344CB8AC3E}">
        <p14:creationId xmlns:p14="http://schemas.microsoft.com/office/powerpoint/2010/main" val="186767579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pPr rtl="0"/>
            <a:fld id="{04267211-205D-47E8-9F29-7E4C01D43DC3}" type="slidenum">
              <a:rPr sz="800">
                <a:solidFill>
                  <a:prstClr val="black"/>
                </a:solidFill>
              </a:rPr>
              <a:pPr rtl="0"/>
              <a:t>39</a:t>
            </a:fld>
            <a:endParaRPr sz="80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buFontTx/>
              <a:buNone/>
            </a:pPr>
            <a:r>
              <a:rPr lang="fr-FR" sz="1200">
                <a:solidFill>
                  <a:schemeClr val="accent5">
                    <a:lumMod val="40000"/>
                    <a:lumOff val="60000"/>
                  </a:schemeClr>
                </a:solidFill>
              </a:rPr>
              <a:t>8</a:t>
            </a:r>
            <a:r>
              <a:rPr lang="fr-FR" sz="1200" baseline="0">
                <a:solidFill>
                  <a:schemeClr val="accent5">
                    <a:lumMod val="40000"/>
                    <a:lumOff val="60000"/>
                  </a:schemeClr>
                </a:solidFill>
              </a:rPr>
              <a:t> – </a:t>
            </a:r>
            <a:r>
              <a:rPr lang="fr-FR" sz="1200">
                <a:solidFill>
                  <a:schemeClr val="accent5">
                    <a:lumMod val="40000"/>
                    <a:lumOff val="60000"/>
                  </a:schemeClr>
                </a:solidFill>
              </a:rPr>
              <a:t>Couche Réseau</a:t>
            </a:r>
          </a:p>
          <a:p>
            <a:pPr rtl="0">
              <a:buFontTx/>
              <a:buNone/>
            </a:pPr>
            <a:r>
              <a:rPr lang="fr-FR" sz="1200" b="0"/>
              <a:t>8.1 – </a:t>
            </a:r>
            <a:r>
              <a:rPr lang="fr-FR">
                <a:solidFill>
                  <a:schemeClr val="accent5">
                    <a:lumMod val="40000"/>
                    <a:lumOff val="60000"/>
                  </a:schemeClr>
                </a:solidFill>
              </a:rPr>
              <a:t>Caractéristiques de la couche réseau</a:t>
            </a:r>
          </a:p>
          <a:p>
            <a:pPr rtl="0">
              <a:lnSpc>
                <a:spcPct val="80000"/>
              </a:lnSpc>
              <a:buFontTx/>
              <a:buNone/>
            </a:pPr>
            <a:r>
              <a:rPr lang="fr-FR">
                <a:latin typeface="Arial" charset="0"/>
              </a:rPr>
              <a:t>8.1.2</a:t>
            </a:r>
            <a:r>
              <a:rPr lang="fr-FR" baseline="0">
                <a:latin typeface="Arial" charset="0"/>
              </a:rPr>
              <a:t> </a:t>
            </a:r>
            <a:r>
              <a:rPr lang="fr-FR" sz="1200" b="0"/>
              <a:t>— </a:t>
            </a:r>
            <a:r>
              <a:rPr lang="fr-FR"/>
              <a:t>Encapsulation de l'IP </a:t>
            </a:r>
          </a:p>
          <a:p>
            <a:pPr>
              <a:lnSpc>
                <a:spcPct val="80000"/>
              </a:lnSpc>
              <a:buFontTx/>
              <a:buNone/>
            </a:pPr>
            <a:endParaRPr lang="en-US" dirty="0"/>
          </a:p>
        </p:txBody>
      </p:sp>
    </p:spTree>
    <p:extLst>
      <p:ext uri="{BB962C8B-B14F-4D97-AF65-F5344CB8AC3E}">
        <p14:creationId xmlns:p14="http://schemas.microsoft.com/office/powerpoint/2010/main" val="41753052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fr-FR"/>
              <a:t>7 - Commutation Ethernet</a:t>
            </a:r>
          </a:p>
          <a:p>
            <a:pPr rtl="0"/>
            <a:r>
              <a:rPr lang="fr-FR"/>
              <a:t>7.1 Trames Ethernet</a:t>
            </a:r>
          </a:p>
          <a:p>
            <a:pPr rtl="0"/>
            <a:r>
              <a:rPr lang="fr-FR"/>
              <a:t>7.1.1 : Encapsulation Ethernet</a:t>
            </a:r>
          </a:p>
        </p:txBody>
      </p:sp>
      <p:sp>
        <p:nvSpPr>
          <p:cNvPr id="4" name="Slide Number Placeholder 3"/>
          <p:cNvSpPr>
            <a:spLocks noGrp="1"/>
          </p:cNvSpPr>
          <p:nvPr>
            <p:ph type="sldNum" sz="quarter" idx="5"/>
          </p:nvPr>
        </p:nvSpPr>
        <p:spPr/>
        <p:txBody>
          <a:bodyPr/>
          <a:lstStyle/>
          <a:p>
            <a:pPr rtl="0"/>
            <a:fld id="{5641018C-6CAF-B84E-B92C-ECB119457FBA}" type="slidenum">
              <a:rPr/>
              <a:t>4</a:t>
            </a:fld>
            <a:endParaRPr/>
          </a:p>
        </p:txBody>
      </p:sp>
    </p:spTree>
    <p:extLst>
      <p:ext uri="{BB962C8B-B14F-4D97-AF65-F5344CB8AC3E}">
        <p14:creationId xmlns:p14="http://schemas.microsoft.com/office/powerpoint/2010/main" val="309231227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pPr rtl="0"/>
            <a:fld id="{04267211-205D-47E8-9F29-7E4C01D43DC3}" type="slidenum">
              <a:rPr sz="800">
                <a:solidFill>
                  <a:prstClr val="black"/>
                </a:solidFill>
              </a:rPr>
              <a:pPr rtl="0"/>
              <a:t>40</a:t>
            </a:fld>
            <a:endParaRPr sz="80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buFontTx/>
              <a:buNone/>
            </a:pPr>
            <a:r>
              <a:rPr lang="fr-FR" sz="1200">
                <a:solidFill>
                  <a:schemeClr val="accent5">
                    <a:lumMod val="40000"/>
                    <a:lumOff val="60000"/>
                  </a:schemeClr>
                </a:solidFill>
              </a:rPr>
              <a:t>8</a:t>
            </a:r>
            <a:r>
              <a:rPr lang="fr-FR" sz="1200" baseline="0">
                <a:solidFill>
                  <a:schemeClr val="accent5">
                    <a:lumMod val="40000"/>
                    <a:lumOff val="60000"/>
                  </a:schemeClr>
                </a:solidFill>
              </a:rPr>
              <a:t> – </a:t>
            </a:r>
            <a:r>
              <a:rPr lang="fr-FR" sz="1200">
                <a:solidFill>
                  <a:schemeClr val="accent5">
                    <a:lumMod val="40000"/>
                    <a:lumOff val="60000"/>
                  </a:schemeClr>
                </a:solidFill>
              </a:rPr>
              <a:t>Couche Réseau</a:t>
            </a:r>
          </a:p>
          <a:p>
            <a:pPr rtl="0">
              <a:buFontTx/>
              <a:buNone/>
            </a:pPr>
            <a:r>
              <a:rPr lang="fr-FR" sz="1200" b="0"/>
              <a:t>8.1 – </a:t>
            </a:r>
            <a:r>
              <a:rPr lang="fr-FR">
                <a:solidFill>
                  <a:schemeClr val="accent5">
                    <a:lumMod val="40000"/>
                    <a:lumOff val="60000"/>
                  </a:schemeClr>
                </a:solidFill>
              </a:rPr>
              <a:t>Caractéristiques de la couche réseau</a:t>
            </a:r>
          </a:p>
          <a:p>
            <a:pPr rtl="0">
              <a:lnSpc>
                <a:spcPct val="80000"/>
              </a:lnSpc>
              <a:buFontTx/>
              <a:buNone/>
            </a:pPr>
            <a:r>
              <a:rPr lang="fr-FR">
                <a:latin typeface="Arial" charset="0"/>
              </a:rPr>
              <a:t>8.1.3</a:t>
            </a:r>
            <a:r>
              <a:rPr lang="fr-FR" baseline="0">
                <a:latin typeface="Arial" charset="0"/>
              </a:rPr>
              <a:t> </a:t>
            </a:r>
            <a:r>
              <a:rPr lang="fr-FR" sz="1200" b="0"/>
              <a:t>– </a:t>
            </a:r>
            <a:r>
              <a:rPr lang="fr-FR"/>
              <a:t>Caractéristiques de l'IP</a:t>
            </a:r>
          </a:p>
        </p:txBody>
      </p:sp>
    </p:spTree>
    <p:extLst>
      <p:ext uri="{BB962C8B-B14F-4D97-AF65-F5344CB8AC3E}">
        <p14:creationId xmlns:p14="http://schemas.microsoft.com/office/powerpoint/2010/main" val="75707685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pPr rtl="0"/>
            <a:fld id="{04267211-205D-47E8-9F29-7E4C01D43DC3}" type="slidenum">
              <a:rPr sz="800">
                <a:solidFill>
                  <a:prstClr val="black"/>
                </a:solidFill>
              </a:rPr>
              <a:pPr rtl="0"/>
              <a:t>41</a:t>
            </a:fld>
            <a:endParaRPr sz="80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buFontTx/>
              <a:buNone/>
            </a:pPr>
            <a:r>
              <a:rPr lang="fr-FR" sz="1200">
                <a:solidFill>
                  <a:schemeClr val="accent5">
                    <a:lumMod val="40000"/>
                    <a:lumOff val="60000"/>
                  </a:schemeClr>
                </a:solidFill>
              </a:rPr>
              <a:t>8</a:t>
            </a:r>
            <a:r>
              <a:rPr lang="fr-FR" sz="1200" baseline="0">
                <a:solidFill>
                  <a:schemeClr val="accent5">
                    <a:lumMod val="40000"/>
                    <a:lumOff val="60000"/>
                  </a:schemeClr>
                </a:solidFill>
              </a:rPr>
              <a:t> – </a:t>
            </a:r>
            <a:r>
              <a:rPr lang="fr-FR" sz="1200">
                <a:solidFill>
                  <a:schemeClr val="accent5">
                    <a:lumMod val="40000"/>
                    <a:lumOff val="60000"/>
                  </a:schemeClr>
                </a:solidFill>
              </a:rPr>
              <a:t>Couche Réseau</a:t>
            </a:r>
          </a:p>
          <a:p>
            <a:pPr rtl="0">
              <a:buFontTx/>
              <a:buNone/>
            </a:pPr>
            <a:r>
              <a:rPr lang="fr-FR" sz="1200" b="0"/>
              <a:t>8.1 – </a:t>
            </a:r>
            <a:r>
              <a:rPr lang="fr-FR">
                <a:solidFill>
                  <a:schemeClr val="accent5">
                    <a:lumMod val="40000"/>
                    <a:lumOff val="60000"/>
                  </a:schemeClr>
                </a:solidFill>
              </a:rPr>
              <a:t>Caractéristiques de la couche réseau</a:t>
            </a:r>
          </a:p>
          <a:p>
            <a:pPr rtl="0">
              <a:lnSpc>
                <a:spcPct val="80000"/>
              </a:lnSpc>
              <a:buFontTx/>
              <a:buNone/>
            </a:pPr>
            <a:r>
              <a:rPr lang="fr-FR">
                <a:latin typeface="Arial" charset="0"/>
              </a:rPr>
              <a:t>8.1.4</a:t>
            </a:r>
            <a:r>
              <a:rPr lang="fr-FR" baseline="0">
                <a:latin typeface="Arial" charset="0"/>
              </a:rPr>
              <a:t> </a:t>
            </a:r>
            <a:r>
              <a:rPr lang="fr-FR" sz="1200" b="0"/>
              <a:t>– </a:t>
            </a:r>
            <a:r>
              <a:rPr lang="fr-FR"/>
              <a:t>Sans connexion</a:t>
            </a:r>
          </a:p>
        </p:txBody>
      </p:sp>
    </p:spTree>
    <p:extLst>
      <p:ext uri="{BB962C8B-B14F-4D97-AF65-F5344CB8AC3E}">
        <p14:creationId xmlns:p14="http://schemas.microsoft.com/office/powerpoint/2010/main" val="100286381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pPr rtl="0"/>
            <a:fld id="{04267211-205D-47E8-9F29-7E4C01D43DC3}" type="slidenum">
              <a:rPr sz="800">
                <a:solidFill>
                  <a:prstClr val="black"/>
                </a:solidFill>
              </a:rPr>
              <a:pPr rtl="0"/>
              <a:t>42</a:t>
            </a:fld>
            <a:endParaRPr sz="80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buFontTx/>
              <a:buNone/>
            </a:pPr>
            <a:r>
              <a:rPr lang="fr-FR" sz="1200">
                <a:solidFill>
                  <a:schemeClr val="accent5">
                    <a:lumMod val="40000"/>
                    <a:lumOff val="60000"/>
                  </a:schemeClr>
                </a:solidFill>
              </a:rPr>
              <a:t>8</a:t>
            </a:r>
            <a:r>
              <a:rPr lang="fr-FR" sz="1200" baseline="0">
                <a:solidFill>
                  <a:schemeClr val="accent5">
                    <a:lumMod val="40000"/>
                    <a:lumOff val="60000"/>
                  </a:schemeClr>
                </a:solidFill>
              </a:rPr>
              <a:t> – </a:t>
            </a:r>
            <a:r>
              <a:rPr lang="fr-FR" sz="1200">
                <a:solidFill>
                  <a:schemeClr val="accent5">
                    <a:lumMod val="40000"/>
                    <a:lumOff val="60000"/>
                  </a:schemeClr>
                </a:solidFill>
              </a:rPr>
              <a:t>Couche Réseau</a:t>
            </a:r>
          </a:p>
          <a:p>
            <a:pPr rtl="0">
              <a:buFontTx/>
              <a:buNone/>
            </a:pPr>
            <a:r>
              <a:rPr lang="fr-FR" sz="1200" b="0"/>
              <a:t>8.1 – </a:t>
            </a:r>
            <a:r>
              <a:rPr lang="fr-FR">
                <a:solidFill>
                  <a:schemeClr val="accent5">
                    <a:lumMod val="40000"/>
                    <a:lumOff val="60000"/>
                  </a:schemeClr>
                </a:solidFill>
              </a:rPr>
              <a:t>Caractéristiques de la couche réseau</a:t>
            </a:r>
          </a:p>
          <a:p>
            <a:pPr rtl="0">
              <a:lnSpc>
                <a:spcPct val="80000"/>
              </a:lnSpc>
              <a:buFontTx/>
              <a:buNone/>
            </a:pPr>
            <a:r>
              <a:rPr lang="fr-FR">
                <a:latin typeface="Arial" charset="0"/>
              </a:rPr>
              <a:t>8.1.5</a:t>
            </a:r>
            <a:r>
              <a:rPr lang="fr-FR" baseline="0">
                <a:latin typeface="Arial" charset="0"/>
              </a:rPr>
              <a:t> </a:t>
            </a:r>
            <a:r>
              <a:rPr lang="fr-FR" sz="1200" b="0"/>
              <a:t>– </a:t>
            </a:r>
            <a:r>
              <a:rPr lang="fr-FR"/>
              <a:t>Acheminement au mieux</a:t>
            </a:r>
          </a:p>
        </p:txBody>
      </p:sp>
    </p:spTree>
    <p:extLst>
      <p:ext uri="{BB962C8B-B14F-4D97-AF65-F5344CB8AC3E}">
        <p14:creationId xmlns:p14="http://schemas.microsoft.com/office/powerpoint/2010/main" val="7196059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pPr rtl="0"/>
            <a:fld id="{04267211-205D-47E8-9F29-7E4C01D43DC3}" type="slidenum">
              <a:rPr sz="800">
                <a:solidFill>
                  <a:prstClr val="black"/>
                </a:solidFill>
              </a:rPr>
              <a:pPr rtl="0"/>
              <a:t>43</a:t>
            </a:fld>
            <a:endParaRPr sz="80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buFontTx/>
              <a:buNone/>
            </a:pPr>
            <a:r>
              <a:rPr lang="fr-FR" sz="1200">
                <a:solidFill>
                  <a:schemeClr val="accent5">
                    <a:lumMod val="40000"/>
                    <a:lumOff val="60000"/>
                  </a:schemeClr>
                </a:solidFill>
              </a:rPr>
              <a:t>8</a:t>
            </a:r>
            <a:r>
              <a:rPr lang="fr-FR" sz="1200" baseline="0">
                <a:solidFill>
                  <a:schemeClr val="accent5">
                    <a:lumMod val="40000"/>
                    <a:lumOff val="60000"/>
                  </a:schemeClr>
                </a:solidFill>
              </a:rPr>
              <a:t> – </a:t>
            </a:r>
            <a:r>
              <a:rPr lang="fr-FR" sz="1200">
                <a:solidFill>
                  <a:schemeClr val="accent5">
                    <a:lumMod val="40000"/>
                    <a:lumOff val="60000"/>
                  </a:schemeClr>
                </a:solidFill>
              </a:rPr>
              <a:t>Couche Réseau</a:t>
            </a:r>
          </a:p>
          <a:p>
            <a:pPr rtl="0">
              <a:buFontTx/>
              <a:buNone/>
            </a:pPr>
            <a:r>
              <a:rPr lang="fr-FR" sz="1200" b="0"/>
              <a:t>8.1 – </a:t>
            </a:r>
            <a:r>
              <a:rPr lang="fr-FR">
                <a:solidFill>
                  <a:schemeClr val="accent5">
                    <a:lumMod val="40000"/>
                    <a:lumOff val="60000"/>
                  </a:schemeClr>
                </a:solidFill>
              </a:rPr>
              <a:t>Caractéristiques de la couche réseau</a:t>
            </a:r>
          </a:p>
          <a:p>
            <a:pPr rtl="0">
              <a:lnSpc>
                <a:spcPct val="80000"/>
              </a:lnSpc>
              <a:buFontTx/>
              <a:buNone/>
            </a:pPr>
            <a:r>
              <a:rPr lang="fr-FR">
                <a:latin typeface="Arial" charset="0"/>
              </a:rPr>
              <a:t>8.1.6</a:t>
            </a:r>
            <a:r>
              <a:rPr lang="fr-FR" baseline="0">
                <a:latin typeface="Arial" charset="0"/>
              </a:rPr>
              <a:t> </a:t>
            </a:r>
            <a:r>
              <a:rPr lang="fr-FR" sz="1200" b="0"/>
              <a:t>–</a:t>
            </a:r>
            <a:r>
              <a:rPr lang="fr-FR" sz="1200" b="0" baseline="0"/>
              <a:t> </a:t>
            </a:r>
            <a:r>
              <a:rPr lang="fr-FR"/>
              <a:t>Indépendant vis-à-vis des supports</a:t>
            </a:r>
          </a:p>
          <a:p>
            <a:pPr rtl="0">
              <a:buFontTx/>
              <a:buNone/>
            </a:pPr>
            <a:r>
              <a:rPr lang="fr-FR"/>
              <a:t>8.1.7</a:t>
            </a:r>
            <a:r>
              <a:rPr lang="fr-FR" baseline="0"/>
              <a:t> </a:t>
            </a:r>
            <a:r>
              <a:rPr lang="fr-FR" sz="1200">
                <a:effectLst/>
              </a:rPr>
              <a:t>Vérifiez votre compréhension – </a:t>
            </a:r>
            <a:r>
              <a:rPr lang="fr-FR">
                <a:solidFill>
                  <a:schemeClr val="accent5">
                    <a:lumMod val="40000"/>
                    <a:lumOff val="60000"/>
                  </a:schemeClr>
                </a:solidFill>
              </a:rPr>
              <a:t> Caractéristiques</a:t>
            </a:r>
            <a:r>
              <a:rPr lang="fr-FR" sz="1200">
                <a:solidFill>
                  <a:schemeClr val="accent5">
                    <a:lumMod val="40000"/>
                    <a:lumOff val="60000"/>
                  </a:schemeClr>
                </a:solidFill>
                <a:effectLst/>
              </a:rPr>
              <a:t>de l'IP</a:t>
            </a:r>
          </a:p>
        </p:txBody>
      </p:sp>
    </p:spTree>
    <p:extLst>
      <p:ext uri="{BB962C8B-B14F-4D97-AF65-F5344CB8AC3E}">
        <p14:creationId xmlns:p14="http://schemas.microsoft.com/office/powerpoint/2010/main" val="180085277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pPr rtl="0"/>
            <a:fld id="{04267211-205D-47E8-9F29-7E4C01D43DC3}" type="slidenum">
              <a:rPr sz="800">
                <a:solidFill>
                  <a:prstClr val="black"/>
                </a:solidFill>
              </a:rPr>
              <a:pPr rtl="0"/>
              <a:t>44</a:t>
            </a:fld>
            <a:endParaRPr sz="80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buFontTx/>
              <a:buNone/>
            </a:pPr>
            <a:r>
              <a:rPr lang="fr-FR" sz="1200">
                <a:solidFill>
                  <a:schemeClr val="accent5">
                    <a:lumMod val="40000"/>
                    <a:lumOff val="60000"/>
                  </a:schemeClr>
                </a:solidFill>
              </a:rPr>
              <a:t>8</a:t>
            </a:r>
            <a:r>
              <a:rPr lang="fr-FR" sz="1200" baseline="0">
                <a:solidFill>
                  <a:schemeClr val="accent5">
                    <a:lumMod val="40000"/>
                    <a:lumOff val="60000"/>
                  </a:schemeClr>
                </a:solidFill>
              </a:rPr>
              <a:t> – </a:t>
            </a:r>
            <a:r>
              <a:rPr lang="fr-FR" sz="1200">
                <a:solidFill>
                  <a:schemeClr val="accent5">
                    <a:lumMod val="40000"/>
                    <a:lumOff val="60000"/>
                  </a:schemeClr>
                </a:solidFill>
              </a:rPr>
              <a:t>Couche Réseau</a:t>
            </a:r>
          </a:p>
          <a:p>
            <a:pPr rtl="0">
              <a:buFontTx/>
              <a:buNone/>
            </a:pPr>
            <a:r>
              <a:rPr lang="fr-FR" sz="1200" b="0"/>
              <a:t>8.1 – </a:t>
            </a:r>
            <a:r>
              <a:rPr lang="fr-FR">
                <a:solidFill>
                  <a:schemeClr val="accent5">
                    <a:lumMod val="40000"/>
                    <a:lumOff val="60000"/>
                  </a:schemeClr>
                </a:solidFill>
              </a:rPr>
              <a:t>Caractéristiques de la couche réseau</a:t>
            </a:r>
          </a:p>
          <a:p>
            <a:pPr rtl="0">
              <a:lnSpc>
                <a:spcPct val="80000"/>
              </a:lnSpc>
              <a:buFontTx/>
              <a:buNone/>
            </a:pPr>
            <a:r>
              <a:rPr lang="fr-FR">
                <a:latin typeface="Arial" charset="0"/>
              </a:rPr>
              <a:t>8.1.6</a:t>
            </a:r>
            <a:r>
              <a:rPr lang="fr-FR" baseline="0">
                <a:latin typeface="Arial" charset="0"/>
              </a:rPr>
              <a:t> </a:t>
            </a:r>
            <a:r>
              <a:rPr lang="fr-FR" sz="1200" b="0"/>
              <a:t>–</a:t>
            </a:r>
            <a:r>
              <a:rPr lang="fr-FR" sz="1200" b="0" baseline="0"/>
              <a:t> </a:t>
            </a:r>
            <a:r>
              <a:rPr lang="fr-FR"/>
              <a:t>Indépendant vis-à-vis des supports</a:t>
            </a:r>
          </a:p>
          <a:p>
            <a:pPr rtl="0">
              <a:buFontTx/>
              <a:buNone/>
            </a:pPr>
            <a:r>
              <a:rPr lang="fr-FR"/>
              <a:t>8.1.7</a:t>
            </a:r>
            <a:r>
              <a:rPr lang="fr-FR" baseline="0"/>
              <a:t> </a:t>
            </a:r>
            <a:r>
              <a:rPr lang="fr-FR" sz="1200">
                <a:effectLst/>
              </a:rPr>
              <a:t>Vérifiez votre compréhension – </a:t>
            </a:r>
            <a:r>
              <a:rPr lang="fr-FR"/>
              <a:t>IP</a:t>
            </a:r>
            <a:r>
              <a:rPr lang="fr-FR">
                <a:solidFill>
                  <a:schemeClr val="accent5">
                    <a:lumMod val="40000"/>
                    <a:lumOff val="60000"/>
                  </a:schemeClr>
                </a:solidFill>
              </a:rPr>
              <a:t> Caractéristiques</a:t>
            </a:r>
            <a:r>
              <a:rPr lang="fr-FR" sz="1200">
                <a:solidFill>
                  <a:schemeClr val="accent5">
                    <a:lumMod val="40000"/>
                    <a:lumOff val="60000"/>
                  </a:schemeClr>
                </a:solidFill>
                <a:effectLst/>
              </a:rPr>
              <a:t>de l'IP</a:t>
            </a:r>
          </a:p>
        </p:txBody>
      </p:sp>
    </p:spTree>
    <p:extLst>
      <p:ext uri="{BB962C8B-B14F-4D97-AF65-F5344CB8AC3E}">
        <p14:creationId xmlns:p14="http://schemas.microsoft.com/office/powerpoint/2010/main" val="135619261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buFontTx/>
              <a:buNone/>
            </a:pPr>
            <a:r>
              <a:rPr lang="fr-FR" sz="1200">
                <a:solidFill>
                  <a:schemeClr val="accent5">
                    <a:lumMod val="40000"/>
                    <a:lumOff val="60000"/>
                  </a:schemeClr>
                </a:solidFill>
              </a:rPr>
              <a:t>8</a:t>
            </a:r>
            <a:r>
              <a:rPr lang="fr-FR" sz="1200" baseline="0">
                <a:solidFill>
                  <a:schemeClr val="accent5">
                    <a:lumMod val="40000"/>
                    <a:lumOff val="60000"/>
                  </a:schemeClr>
                </a:solidFill>
              </a:rPr>
              <a:t> – </a:t>
            </a:r>
            <a:r>
              <a:rPr lang="fr-FR" sz="1200">
                <a:solidFill>
                  <a:schemeClr val="accent5">
                    <a:lumMod val="40000"/>
                    <a:lumOff val="60000"/>
                  </a:schemeClr>
                </a:solidFill>
              </a:rPr>
              <a:t>Couche Réseau</a:t>
            </a:r>
          </a:p>
          <a:p>
            <a:pPr rtl="0">
              <a:buFontTx/>
              <a:buNone/>
            </a:pPr>
            <a:r>
              <a:rPr lang="fr-FR" sz="1200" b="0"/>
              <a:t>8.2 — </a:t>
            </a:r>
            <a:r>
              <a:rPr lang="fr-FR">
                <a:solidFill>
                  <a:schemeClr val="accent5">
                    <a:lumMod val="40000"/>
                    <a:lumOff val="60000"/>
                  </a:schemeClr>
                </a:solidFill>
              </a:rPr>
              <a:t>Paquet IPv4</a:t>
            </a:r>
          </a:p>
        </p:txBody>
      </p:sp>
      <p:sp>
        <p:nvSpPr>
          <p:cNvPr id="4" name="Slide Number Placeholder 3"/>
          <p:cNvSpPr>
            <a:spLocks noGrp="1"/>
          </p:cNvSpPr>
          <p:nvPr>
            <p:ph type="sldNum" sz="quarter" idx="10"/>
          </p:nvPr>
        </p:nvSpPr>
        <p:spPr/>
        <p:txBody>
          <a:bodyPr/>
          <a:lstStyle/>
          <a:p>
            <a:pPr rtl="0"/>
            <a:fld id="{5641018C-6CAF-B84E-B92C-ECB119457FBA}" type="slidenum">
              <a:rPr/>
              <a:t>45</a:t>
            </a:fld>
            <a:endParaRPr/>
          </a:p>
        </p:txBody>
      </p:sp>
    </p:spTree>
    <p:extLst>
      <p:ext uri="{BB962C8B-B14F-4D97-AF65-F5344CB8AC3E}">
        <p14:creationId xmlns:p14="http://schemas.microsoft.com/office/powerpoint/2010/main" val="145127611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pPr rtl="0"/>
            <a:fld id="{04267211-205D-47E8-9F29-7E4C01D43DC3}" type="slidenum">
              <a:rPr sz="800">
                <a:solidFill>
                  <a:prstClr val="black"/>
                </a:solidFill>
              </a:rPr>
              <a:pPr rtl="0"/>
              <a:t>46</a:t>
            </a:fld>
            <a:endParaRPr sz="80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buFontTx/>
              <a:buNone/>
            </a:pPr>
            <a:r>
              <a:rPr lang="fr-FR" sz="1200">
                <a:solidFill>
                  <a:schemeClr val="accent5">
                    <a:lumMod val="40000"/>
                    <a:lumOff val="60000"/>
                  </a:schemeClr>
                </a:solidFill>
              </a:rPr>
              <a:t>8</a:t>
            </a:r>
            <a:r>
              <a:rPr lang="fr-FR" sz="1200" baseline="0">
                <a:solidFill>
                  <a:schemeClr val="accent5">
                    <a:lumMod val="40000"/>
                    <a:lumOff val="60000"/>
                  </a:schemeClr>
                </a:solidFill>
              </a:rPr>
              <a:t> – </a:t>
            </a:r>
            <a:r>
              <a:rPr lang="fr-FR" sz="1200">
                <a:solidFill>
                  <a:schemeClr val="accent5">
                    <a:lumMod val="40000"/>
                    <a:lumOff val="60000"/>
                  </a:schemeClr>
                </a:solidFill>
              </a:rPr>
              <a:t>Couche Réseau</a:t>
            </a:r>
          </a:p>
          <a:p>
            <a:pPr rtl="0">
              <a:buFontTx/>
              <a:buNone/>
            </a:pPr>
            <a:r>
              <a:rPr lang="fr-FR" sz="1200" b="0"/>
              <a:t>8.2 — </a:t>
            </a:r>
            <a:r>
              <a:rPr lang="fr-FR">
                <a:solidFill>
                  <a:schemeClr val="accent5">
                    <a:lumMod val="40000"/>
                    <a:lumOff val="60000"/>
                  </a:schemeClr>
                </a:solidFill>
              </a:rPr>
              <a:t>Paquet IPv4</a:t>
            </a:r>
          </a:p>
          <a:p>
            <a:pPr rtl="0">
              <a:lnSpc>
                <a:spcPct val="80000"/>
              </a:lnSpc>
              <a:buFontTx/>
              <a:buNone/>
            </a:pPr>
            <a:r>
              <a:rPr lang="fr-FR" sz="1200" kern="1200">
                <a:solidFill>
                  <a:schemeClr val="tx1"/>
                </a:solidFill>
                <a:latin typeface="Arial" charset="0"/>
                <a:ea typeface="ＭＳ Ｐゴシック" charset="0"/>
                <a:cs typeface="ＭＳ Ｐゴシック" charset="0"/>
              </a:rPr>
              <a:t>8.2.1 – </a:t>
            </a:r>
            <a:r>
              <a:rPr lang="fr-FR"/>
              <a:t>En-tête de paquet IPv4</a:t>
            </a:r>
          </a:p>
        </p:txBody>
      </p:sp>
    </p:spTree>
    <p:extLst>
      <p:ext uri="{BB962C8B-B14F-4D97-AF65-F5344CB8AC3E}">
        <p14:creationId xmlns:p14="http://schemas.microsoft.com/office/powerpoint/2010/main" val="157656594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pPr rtl="0"/>
            <a:fld id="{04267211-205D-47E8-9F29-7E4C01D43DC3}" type="slidenum">
              <a:rPr sz="800">
                <a:solidFill>
                  <a:prstClr val="black"/>
                </a:solidFill>
              </a:rPr>
              <a:pPr rtl="0"/>
              <a:t>47</a:t>
            </a:fld>
            <a:endParaRPr sz="80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buFontTx/>
              <a:buNone/>
            </a:pPr>
            <a:r>
              <a:rPr lang="fr-FR" sz="1200">
                <a:solidFill>
                  <a:schemeClr val="accent5">
                    <a:lumMod val="40000"/>
                    <a:lumOff val="60000"/>
                  </a:schemeClr>
                </a:solidFill>
              </a:rPr>
              <a:t>8</a:t>
            </a:r>
            <a:r>
              <a:rPr lang="fr-FR" sz="1200" baseline="0">
                <a:solidFill>
                  <a:schemeClr val="accent5">
                    <a:lumMod val="40000"/>
                    <a:lumOff val="60000"/>
                  </a:schemeClr>
                </a:solidFill>
              </a:rPr>
              <a:t> – </a:t>
            </a:r>
            <a:r>
              <a:rPr lang="fr-FR" sz="1200">
                <a:solidFill>
                  <a:schemeClr val="accent5">
                    <a:lumMod val="40000"/>
                    <a:lumOff val="60000"/>
                  </a:schemeClr>
                </a:solidFill>
              </a:rPr>
              <a:t>Couche Réseau</a:t>
            </a:r>
          </a:p>
          <a:p>
            <a:pPr rtl="0">
              <a:buFontTx/>
              <a:buNone/>
            </a:pPr>
            <a:r>
              <a:rPr lang="fr-FR" sz="1200" b="0"/>
              <a:t>8.2 — </a:t>
            </a:r>
            <a:r>
              <a:rPr lang="fr-FR">
                <a:solidFill>
                  <a:schemeClr val="accent5">
                    <a:lumMod val="40000"/>
                    <a:lumOff val="60000"/>
                  </a:schemeClr>
                </a:solidFill>
              </a:rPr>
              <a:t>Paquet IPv4</a:t>
            </a:r>
          </a:p>
          <a:p>
            <a:pPr rtl="0">
              <a:lnSpc>
                <a:spcPct val="80000"/>
              </a:lnSpc>
              <a:buFontTx/>
              <a:buNone/>
            </a:pPr>
            <a:r>
              <a:rPr lang="fr-FR" sz="1200" kern="1200">
                <a:solidFill>
                  <a:schemeClr val="tx1"/>
                </a:solidFill>
                <a:latin typeface="Arial" charset="0"/>
                <a:ea typeface="ＭＳ Ｐゴシック" charset="0"/>
                <a:cs typeface="ＭＳ Ｐゴシック" charset="0"/>
              </a:rPr>
              <a:t>8.2.2</a:t>
            </a:r>
            <a:r>
              <a:rPr lang="fr-FR" sz="1200" kern="1200" baseline="0">
                <a:solidFill>
                  <a:schemeClr val="tx1"/>
                </a:solidFill>
                <a:latin typeface="Arial" charset="0"/>
                <a:ea typeface="ＭＳ Ｐゴシック" charset="0"/>
                <a:cs typeface="ＭＳ Ｐゴシック" charset="0"/>
              </a:rPr>
              <a:t> </a:t>
            </a:r>
            <a:r>
              <a:rPr lang="fr-FR" sz="1200" kern="1200">
                <a:solidFill>
                  <a:schemeClr val="tx1"/>
                </a:solidFill>
                <a:latin typeface="Arial" charset="0"/>
                <a:ea typeface="ＭＳ Ｐゴシック" charset="0"/>
                <a:cs typeface="ＭＳ Ｐゴシック" charset="0"/>
              </a:rPr>
              <a:t>– </a:t>
            </a:r>
            <a:r>
              <a:rPr lang="fr-FR"/>
              <a:t>Champs de l'en-tête du paquet IPv4</a:t>
            </a:r>
          </a:p>
        </p:txBody>
      </p:sp>
    </p:spTree>
    <p:extLst>
      <p:ext uri="{BB962C8B-B14F-4D97-AF65-F5344CB8AC3E}">
        <p14:creationId xmlns:p14="http://schemas.microsoft.com/office/powerpoint/2010/main" val="213330365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pPr rtl="0"/>
            <a:fld id="{04267211-205D-47E8-9F29-7E4C01D43DC3}" type="slidenum">
              <a:rPr sz="800">
                <a:solidFill>
                  <a:prstClr val="black"/>
                </a:solidFill>
              </a:rPr>
              <a:pPr rtl="0"/>
              <a:t>48</a:t>
            </a:fld>
            <a:endParaRPr sz="80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buFontTx/>
              <a:buNone/>
            </a:pPr>
            <a:r>
              <a:rPr lang="fr-FR" sz="1200">
                <a:solidFill>
                  <a:schemeClr val="accent5">
                    <a:lumMod val="40000"/>
                    <a:lumOff val="60000"/>
                  </a:schemeClr>
                </a:solidFill>
              </a:rPr>
              <a:t>8</a:t>
            </a:r>
            <a:r>
              <a:rPr lang="fr-FR" sz="1200" baseline="0">
                <a:solidFill>
                  <a:schemeClr val="accent5">
                    <a:lumMod val="40000"/>
                    <a:lumOff val="60000"/>
                  </a:schemeClr>
                </a:solidFill>
              </a:rPr>
              <a:t> – </a:t>
            </a:r>
            <a:r>
              <a:rPr lang="fr-FR" sz="1200">
                <a:solidFill>
                  <a:schemeClr val="accent5">
                    <a:lumMod val="40000"/>
                    <a:lumOff val="60000"/>
                  </a:schemeClr>
                </a:solidFill>
              </a:rPr>
              <a:t>Couche Réseau</a:t>
            </a:r>
          </a:p>
          <a:p>
            <a:pPr rtl="0">
              <a:buFontTx/>
              <a:buNone/>
            </a:pPr>
            <a:r>
              <a:rPr lang="fr-FR" sz="1200" b="0"/>
              <a:t>8.2 — </a:t>
            </a:r>
            <a:r>
              <a:rPr lang="fr-FR">
                <a:solidFill>
                  <a:schemeClr val="accent5">
                    <a:lumMod val="40000"/>
                    <a:lumOff val="60000"/>
                  </a:schemeClr>
                </a:solidFill>
              </a:rPr>
              <a:t>Paquet IPv4</a:t>
            </a:r>
          </a:p>
          <a:p>
            <a:pPr rtl="0">
              <a:lnSpc>
                <a:spcPct val="80000"/>
              </a:lnSpc>
              <a:buFontTx/>
              <a:buNone/>
            </a:pPr>
            <a:r>
              <a:rPr lang="fr-FR" sz="1200" kern="1200">
                <a:solidFill>
                  <a:schemeClr val="tx1"/>
                </a:solidFill>
                <a:latin typeface="Arial" charset="0"/>
                <a:ea typeface="ＭＳ Ｐゴシック" charset="0"/>
                <a:cs typeface="ＭＳ Ｐゴシック" charset="0"/>
              </a:rPr>
              <a:t>8.2.2</a:t>
            </a:r>
            <a:r>
              <a:rPr lang="fr-FR" sz="1200" kern="1200" baseline="0">
                <a:solidFill>
                  <a:schemeClr val="tx1"/>
                </a:solidFill>
                <a:latin typeface="Arial" charset="0"/>
                <a:ea typeface="ＭＳ Ｐゴシック" charset="0"/>
                <a:cs typeface="ＭＳ Ｐゴシック" charset="0"/>
              </a:rPr>
              <a:t> </a:t>
            </a:r>
            <a:r>
              <a:rPr lang="fr-FR" sz="1200" kern="1200">
                <a:solidFill>
                  <a:schemeClr val="tx1"/>
                </a:solidFill>
                <a:latin typeface="Arial" charset="0"/>
                <a:ea typeface="ＭＳ Ｐゴシック" charset="0"/>
                <a:cs typeface="ＭＳ Ｐゴシック" charset="0"/>
              </a:rPr>
              <a:t>– </a:t>
            </a:r>
            <a:r>
              <a:rPr lang="fr-FR"/>
              <a:t>Champs de l'en-tête du paquet IPv4</a:t>
            </a:r>
          </a:p>
        </p:txBody>
      </p:sp>
    </p:spTree>
    <p:extLst>
      <p:ext uri="{BB962C8B-B14F-4D97-AF65-F5344CB8AC3E}">
        <p14:creationId xmlns:p14="http://schemas.microsoft.com/office/powerpoint/2010/main" val="352520137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pPr rtl="0"/>
            <a:fld id="{04267211-205D-47E8-9F29-7E4C01D43DC3}" type="slidenum">
              <a:rPr sz="800">
                <a:solidFill>
                  <a:prstClr val="black"/>
                </a:solidFill>
              </a:rPr>
              <a:pPr rtl="0"/>
              <a:t>49</a:t>
            </a:fld>
            <a:endParaRPr sz="80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buFontTx/>
              <a:buNone/>
            </a:pPr>
            <a:r>
              <a:rPr lang="fr-FR" sz="1200">
                <a:solidFill>
                  <a:schemeClr val="accent5">
                    <a:lumMod val="40000"/>
                    <a:lumOff val="60000"/>
                  </a:schemeClr>
                </a:solidFill>
              </a:rPr>
              <a:t>8</a:t>
            </a:r>
            <a:r>
              <a:rPr lang="fr-FR" sz="1200" baseline="0">
                <a:solidFill>
                  <a:schemeClr val="accent5">
                    <a:lumMod val="40000"/>
                    <a:lumOff val="60000"/>
                  </a:schemeClr>
                </a:solidFill>
              </a:rPr>
              <a:t> – </a:t>
            </a:r>
            <a:r>
              <a:rPr lang="fr-FR" sz="1200">
                <a:solidFill>
                  <a:schemeClr val="accent5">
                    <a:lumMod val="40000"/>
                    <a:lumOff val="60000"/>
                  </a:schemeClr>
                </a:solidFill>
              </a:rPr>
              <a:t>Couche Réseau</a:t>
            </a:r>
          </a:p>
          <a:p>
            <a:pPr rtl="0">
              <a:buFontTx/>
              <a:buNone/>
            </a:pPr>
            <a:r>
              <a:rPr lang="fr-FR" sz="1200" b="0"/>
              <a:t>8.2 — </a:t>
            </a:r>
            <a:r>
              <a:rPr lang="fr-FR">
                <a:solidFill>
                  <a:schemeClr val="accent5">
                    <a:lumMod val="40000"/>
                    <a:lumOff val="60000"/>
                  </a:schemeClr>
                </a:solidFill>
              </a:rPr>
              <a:t>Paquet IPv4</a:t>
            </a:r>
          </a:p>
          <a:p>
            <a:pPr rtl="0">
              <a:lnSpc>
                <a:spcPct val="80000"/>
              </a:lnSpc>
              <a:buFontTx/>
              <a:buNone/>
            </a:pPr>
            <a:r>
              <a:rPr lang="fr-FR" sz="1200" kern="1200">
                <a:solidFill>
                  <a:schemeClr val="tx1"/>
                </a:solidFill>
                <a:latin typeface="Arial" charset="0"/>
                <a:ea typeface="ＭＳ Ｐゴシック" charset="0"/>
                <a:cs typeface="ＭＳ Ｐゴシック" charset="0"/>
              </a:rPr>
              <a:t>8.2.2</a:t>
            </a:r>
            <a:r>
              <a:rPr lang="fr-FR" sz="1200" kern="1200" baseline="0">
                <a:solidFill>
                  <a:schemeClr val="tx1"/>
                </a:solidFill>
                <a:latin typeface="Arial" charset="0"/>
                <a:ea typeface="ＭＳ Ｐゴシック" charset="0"/>
                <a:cs typeface="ＭＳ Ｐゴシック" charset="0"/>
              </a:rPr>
              <a:t> </a:t>
            </a:r>
            <a:r>
              <a:rPr lang="fr-FR" sz="1200" kern="1200">
                <a:solidFill>
                  <a:schemeClr val="tx1"/>
                </a:solidFill>
                <a:latin typeface="Arial" charset="0"/>
                <a:ea typeface="ＭＳ Ｐゴシック" charset="0"/>
                <a:cs typeface="ＭＳ Ｐゴシック" charset="0"/>
              </a:rPr>
              <a:t>– </a:t>
            </a:r>
            <a:r>
              <a:rPr lang="fr-FR"/>
              <a:t>Champs de l'en-tête du paquet IPv4</a:t>
            </a:r>
          </a:p>
        </p:txBody>
      </p:sp>
    </p:spTree>
    <p:extLst>
      <p:ext uri="{BB962C8B-B14F-4D97-AF65-F5344CB8AC3E}">
        <p14:creationId xmlns:p14="http://schemas.microsoft.com/office/powerpoint/2010/main" val="35781500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fr-FR"/>
              <a:t>7 - Commutation Ethernet</a:t>
            </a:r>
          </a:p>
          <a:p>
            <a:pPr rtl="0"/>
            <a:r>
              <a:rPr lang="fr-FR"/>
              <a:t>7.1 Trames Ethernet</a:t>
            </a:r>
          </a:p>
          <a:p>
            <a:pPr rtl="0"/>
            <a:r>
              <a:rPr lang="fr-FR"/>
              <a:t>7.1.2 Sous-couches liaison de données</a:t>
            </a:r>
          </a:p>
        </p:txBody>
      </p:sp>
      <p:sp>
        <p:nvSpPr>
          <p:cNvPr id="4" name="Slide Number Placeholder 3"/>
          <p:cNvSpPr>
            <a:spLocks noGrp="1"/>
          </p:cNvSpPr>
          <p:nvPr>
            <p:ph type="sldNum" sz="quarter" idx="5"/>
          </p:nvPr>
        </p:nvSpPr>
        <p:spPr/>
        <p:txBody>
          <a:bodyPr/>
          <a:lstStyle/>
          <a:p>
            <a:pPr rtl="0"/>
            <a:fld id="{5641018C-6CAF-B84E-B92C-ECB119457FBA}" type="slidenum">
              <a:rPr/>
              <a:t>5</a:t>
            </a:fld>
            <a:endParaRPr/>
          </a:p>
        </p:txBody>
      </p:sp>
    </p:spTree>
    <p:extLst>
      <p:ext uri="{BB962C8B-B14F-4D97-AF65-F5344CB8AC3E}">
        <p14:creationId xmlns:p14="http://schemas.microsoft.com/office/powerpoint/2010/main" val="271276867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pPr rtl="0"/>
            <a:fld id="{04267211-205D-47E8-9F29-7E4C01D43DC3}" type="slidenum">
              <a:rPr sz="800">
                <a:solidFill>
                  <a:prstClr val="black"/>
                </a:solidFill>
              </a:rPr>
              <a:pPr rtl="0"/>
              <a:t>50</a:t>
            </a:fld>
            <a:endParaRPr sz="80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buFontTx/>
              <a:buNone/>
            </a:pPr>
            <a:r>
              <a:rPr lang="fr-FR" sz="1200">
                <a:solidFill>
                  <a:schemeClr val="accent5">
                    <a:lumMod val="40000"/>
                    <a:lumOff val="60000"/>
                  </a:schemeClr>
                </a:solidFill>
              </a:rPr>
              <a:t>8</a:t>
            </a:r>
            <a:r>
              <a:rPr lang="fr-FR" sz="1200" baseline="0">
                <a:solidFill>
                  <a:schemeClr val="accent5">
                    <a:lumMod val="40000"/>
                    <a:lumOff val="60000"/>
                  </a:schemeClr>
                </a:solidFill>
              </a:rPr>
              <a:t> – </a:t>
            </a:r>
            <a:r>
              <a:rPr lang="fr-FR" sz="1200">
                <a:solidFill>
                  <a:schemeClr val="accent5">
                    <a:lumMod val="40000"/>
                    <a:lumOff val="60000"/>
                  </a:schemeClr>
                </a:solidFill>
              </a:rPr>
              <a:t>Couche Réseau</a:t>
            </a:r>
          </a:p>
          <a:p>
            <a:pPr rtl="0">
              <a:buFontTx/>
              <a:buNone/>
            </a:pPr>
            <a:r>
              <a:rPr lang="fr-FR" sz="1200" b="0"/>
              <a:t>8.2 — </a:t>
            </a:r>
            <a:r>
              <a:rPr lang="fr-FR">
                <a:solidFill>
                  <a:schemeClr val="accent5">
                    <a:lumMod val="40000"/>
                    <a:lumOff val="60000"/>
                  </a:schemeClr>
                </a:solidFill>
              </a:rPr>
              <a:t>Paquet IPv4</a:t>
            </a:r>
          </a:p>
          <a:p>
            <a:pPr rtl="0">
              <a:lnSpc>
                <a:spcPct val="80000"/>
              </a:lnSpc>
              <a:buFontTx/>
              <a:buNone/>
            </a:pPr>
            <a:r>
              <a:rPr lang="fr-FR" sz="1200" kern="1200">
                <a:solidFill>
                  <a:schemeClr val="tx1"/>
                </a:solidFill>
                <a:latin typeface="Arial" charset="0"/>
                <a:ea typeface="ＭＳ Ｐゴシック" charset="0"/>
                <a:cs typeface="ＭＳ Ｐゴシック" charset="0"/>
              </a:rPr>
              <a:t>8.2.3</a:t>
            </a:r>
            <a:r>
              <a:rPr lang="fr-FR" sz="1200" kern="1200" baseline="0">
                <a:solidFill>
                  <a:schemeClr val="tx1"/>
                </a:solidFill>
                <a:latin typeface="Arial" charset="0"/>
                <a:ea typeface="ＭＳ Ｐゴシック" charset="0"/>
                <a:cs typeface="ＭＳ Ｐゴシック" charset="0"/>
              </a:rPr>
              <a:t> </a:t>
            </a:r>
            <a:r>
              <a:rPr lang="fr-FR" sz="1200" kern="1200">
                <a:solidFill>
                  <a:schemeClr val="tx1"/>
                </a:solidFill>
                <a:latin typeface="Arial" charset="0"/>
                <a:ea typeface="ＭＳ Ｐゴシック" charset="0"/>
                <a:cs typeface="ＭＳ Ｐゴシック" charset="0"/>
              </a:rPr>
              <a:t>– </a:t>
            </a:r>
            <a:r>
              <a:rPr lang="fr-FR"/>
              <a:t>Démonstration vidéo - Exemples d'en-têtes IPv4 dans Wireshark </a:t>
            </a:r>
          </a:p>
          <a:p>
            <a:pPr rtl="0">
              <a:lnSpc>
                <a:spcPct val="80000"/>
              </a:lnSpc>
              <a:buFontTx/>
              <a:buNone/>
            </a:pPr>
            <a:r>
              <a:rPr lang="fr-FR" sz="1200" kern="1200">
                <a:solidFill>
                  <a:schemeClr val="tx1"/>
                </a:solidFill>
                <a:latin typeface="Arial" charset="0"/>
                <a:ea typeface="ＭＳ Ｐゴシック" charset="0"/>
                <a:cs typeface="ＭＳ Ｐゴシック" charset="0"/>
              </a:rPr>
              <a:t>8.2.4</a:t>
            </a:r>
            <a:r>
              <a:rPr lang="fr-FR" sz="1200" kern="1200" baseline="0">
                <a:solidFill>
                  <a:schemeClr val="tx1"/>
                </a:solidFill>
                <a:latin typeface="Arial" charset="0"/>
                <a:ea typeface="ＭＳ Ｐゴシック" charset="0"/>
                <a:cs typeface="ＭＳ Ｐゴシック" charset="0"/>
              </a:rPr>
              <a:t> </a:t>
            </a:r>
            <a:r>
              <a:rPr lang="fr-FR" sz="1200">
                <a:effectLst/>
              </a:rPr>
              <a:t>— Vérifiez votre compréhension — </a:t>
            </a:r>
            <a:r>
              <a:rPr lang="fr-FR">
                <a:solidFill>
                  <a:schemeClr val="accent5">
                    <a:lumMod val="40000"/>
                    <a:lumOff val="60000"/>
                  </a:schemeClr>
                </a:solidFill>
              </a:rPr>
              <a:t>Paquet IPv4 </a:t>
            </a:r>
          </a:p>
        </p:txBody>
      </p:sp>
    </p:spTree>
    <p:extLst>
      <p:ext uri="{BB962C8B-B14F-4D97-AF65-F5344CB8AC3E}">
        <p14:creationId xmlns:p14="http://schemas.microsoft.com/office/powerpoint/2010/main" val="183251016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buFontTx/>
              <a:buNone/>
            </a:pPr>
            <a:r>
              <a:rPr lang="fr-FR" sz="1200">
                <a:solidFill>
                  <a:schemeClr val="accent5">
                    <a:lumMod val="40000"/>
                    <a:lumOff val="60000"/>
                  </a:schemeClr>
                </a:solidFill>
              </a:rPr>
              <a:t>8</a:t>
            </a:r>
            <a:r>
              <a:rPr lang="fr-FR" sz="1200" baseline="0">
                <a:solidFill>
                  <a:schemeClr val="accent5">
                    <a:lumMod val="40000"/>
                    <a:lumOff val="60000"/>
                  </a:schemeClr>
                </a:solidFill>
              </a:rPr>
              <a:t> – </a:t>
            </a:r>
            <a:r>
              <a:rPr lang="fr-FR" sz="1200">
                <a:solidFill>
                  <a:schemeClr val="accent5">
                    <a:lumMod val="40000"/>
                    <a:lumOff val="60000"/>
                  </a:schemeClr>
                </a:solidFill>
              </a:rPr>
              <a:t>Couche Réseau</a:t>
            </a:r>
          </a:p>
          <a:p>
            <a:pPr rtl="0">
              <a:buFontTx/>
              <a:buNone/>
            </a:pPr>
            <a:r>
              <a:rPr lang="fr-FR" sz="1200" b="0"/>
              <a:t>8.3 — </a:t>
            </a:r>
            <a:r>
              <a:rPr lang="fr-FR">
                <a:solidFill>
                  <a:schemeClr val="accent5">
                    <a:lumMod val="40000"/>
                    <a:lumOff val="60000"/>
                  </a:schemeClr>
                </a:solidFill>
              </a:rPr>
              <a:t>Paquets IPv6</a:t>
            </a:r>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51</a:t>
            </a:fld>
            <a:endParaRPr>
              <a:solidFill>
                <a:prstClr val="black"/>
              </a:solidFill>
            </a:endParaRPr>
          </a:p>
        </p:txBody>
      </p:sp>
    </p:spTree>
    <p:extLst>
      <p:ext uri="{BB962C8B-B14F-4D97-AF65-F5344CB8AC3E}">
        <p14:creationId xmlns:p14="http://schemas.microsoft.com/office/powerpoint/2010/main" val="302478866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buFontTx/>
              <a:buNone/>
            </a:pPr>
            <a:r>
              <a:rPr lang="fr-FR" sz="1200">
                <a:solidFill>
                  <a:schemeClr val="accent5">
                    <a:lumMod val="40000"/>
                    <a:lumOff val="60000"/>
                  </a:schemeClr>
                </a:solidFill>
              </a:rPr>
              <a:t>8</a:t>
            </a:r>
            <a:r>
              <a:rPr lang="fr-FR" sz="1200" baseline="0">
                <a:solidFill>
                  <a:schemeClr val="accent5">
                    <a:lumMod val="40000"/>
                    <a:lumOff val="60000"/>
                  </a:schemeClr>
                </a:solidFill>
              </a:rPr>
              <a:t> – </a:t>
            </a:r>
            <a:r>
              <a:rPr lang="fr-FR" sz="1200">
                <a:solidFill>
                  <a:schemeClr val="accent5">
                    <a:lumMod val="40000"/>
                    <a:lumOff val="60000"/>
                  </a:schemeClr>
                </a:solidFill>
              </a:rPr>
              <a:t>Couche Réseau</a:t>
            </a:r>
          </a:p>
          <a:p>
            <a:pPr rtl="0">
              <a:buFontTx/>
              <a:buNone/>
            </a:pPr>
            <a:r>
              <a:rPr lang="fr-FR" sz="1200" b="0"/>
              <a:t>8.3 — </a:t>
            </a:r>
            <a:r>
              <a:rPr lang="fr-FR">
                <a:solidFill>
                  <a:schemeClr val="accent5">
                    <a:lumMod val="40000"/>
                    <a:lumOff val="60000"/>
                  </a:schemeClr>
                </a:solidFill>
              </a:rPr>
              <a:t>Paquets IPv6</a:t>
            </a:r>
          </a:p>
          <a:p>
            <a:pPr rtl="0">
              <a:buFontTx/>
              <a:buNone/>
            </a:pPr>
            <a:r>
              <a:rPr lang="fr-FR" sz="1200" kern="1200">
                <a:solidFill>
                  <a:schemeClr val="tx1"/>
                </a:solidFill>
                <a:latin typeface="Arial" charset="0"/>
                <a:ea typeface="ＭＳ Ｐゴシック" charset="0"/>
                <a:cs typeface="ＭＳ Ｐゴシック" charset="0"/>
              </a:rPr>
              <a:t>8.3.1</a:t>
            </a:r>
            <a:r>
              <a:rPr lang="fr-FR" sz="1200" kern="1200" baseline="0">
                <a:solidFill>
                  <a:schemeClr val="tx1"/>
                </a:solidFill>
                <a:latin typeface="Arial" charset="0"/>
                <a:ea typeface="ＭＳ Ｐゴシック" charset="0"/>
                <a:cs typeface="ＭＳ Ｐゴシック" charset="0"/>
              </a:rPr>
              <a:t> </a:t>
            </a:r>
            <a:r>
              <a:rPr lang="fr-FR" sz="1200" kern="1200">
                <a:solidFill>
                  <a:schemeClr val="tx1"/>
                </a:solidFill>
                <a:latin typeface="Arial" charset="0"/>
                <a:ea typeface="ＭＳ Ｐゴシック" charset="0"/>
                <a:cs typeface="ＭＳ Ｐゴシック" charset="0"/>
              </a:rPr>
              <a:t>— </a:t>
            </a:r>
            <a:r>
              <a:rPr lang="fr-FR"/>
              <a:t>Limites du protocole IPv4</a:t>
            </a:r>
          </a:p>
          <a:p>
            <a:endParaRPr lang="en-US" dirty="0"/>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52</a:t>
            </a:fld>
            <a:endParaRPr>
              <a:solidFill>
                <a:prstClr val="black"/>
              </a:solidFill>
            </a:endParaRPr>
          </a:p>
        </p:txBody>
      </p:sp>
    </p:spTree>
    <p:extLst>
      <p:ext uri="{BB962C8B-B14F-4D97-AF65-F5344CB8AC3E}">
        <p14:creationId xmlns:p14="http://schemas.microsoft.com/office/powerpoint/2010/main" val="168887979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buFontTx/>
              <a:buNone/>
            </a:pPr>
            <a:r>
              <a:rPr lang="fr-FR" sz="1200">
                <a:solidFill>
                  <a:schemeClr val="accent5">
                    <a:lumMod val="40000"/>
                    <a:lumOff val="60000"/>
                  </a:schemeClr>
                </a:solidFill>
              </a:rPr>
              <a:t>8</a:t>
            </a:r>
            <a:r>
              <a:rPr lang="fr-FR" sz="1200" baseline="0">
                <a:solidFill>
                  <a:schemeClr val="accent5">
                    <a:lumMod val="40000"/>
                    <a:lumOff val="60000"/>
                  </a:schemeClr>
                </a:solidFill>
              </a:rPr>
              <a:t> – </a:t>
            </a:r>
            <a:r>
              <a:rPr lang="fr-FR" sz="1200">
                <a:solidFill>
                  <a:schemeClr val="accent5">
                    <a:lumMod val="40000"/>
                    <a:lumOff val="60000"/>
                  </a:schemeClr>
                </a:solidFill>
              </a:rPr>
              <a:t>Couche Réseau</a:t>
            </a:r>
          </a:p>
          <a:p>
            <a:pPr rtl="0">
              <a:buFontTx/>
              <a:buNone/>
            </a:pPr>
            <a:r>
              <a:rPr lang="fr-FR" sz="1200" b="0"/>
              <a:t>8.3 — </a:t>
            </a:r>
            <a:r>
              <a:rPr lang="fr-FR">
                <a:solidFill>
                  <a:schemeClr val="accent5">
                    <a:lumMod val="40000"/>
                    <a:lumOff val="60000"/>
                  </a:schemeClr>
                </a:solidFill>
              </a:rPr>
              <a:t>Paquets IPv6</a:t>
            </a:r>
          </a:p>
          <a:p>
            <a:pPr rtl="0">
              <a:buFontTx/>
              <a:buNone/>
            </a:pPr>
            <a:r>
              <a:rPr lang="fr-FR" sz="1200" kern="1200">
                <a:solidFill>
                  <a:schemeClr val="tx1"/>
                </a:solidFill>
                <a:latin typeface="Arial" charset="0"/>
                <a:ea typeface="ＭＳ Ｐゴシック" charset="0"/>
                <a:cs typeface="ＭＳ Ｐゴシック" charset="0"/>
              </a:rPr>
              <a:t>8.3.2</a:t>
            </a:r>
            <a:r>
              <a:rPr lang="fr-FR" sz="1200" kern="1200" baseline="0">
                <a:solidFill>
                  <a:schemeClr val="tx1"/>
                </a:solidFill>
                <a:latin typeface="Arial" charset="0"/>
                <a:ea typeface="ＭＳ Ｐゴシック" charset="0"/>
                <a:cs typeface="ＭＳ Ｐゴシック" charset="0"/>
              </a:rPr>
              <a:t> </a:t>
            </a:r>
            <a:r>
              <a:rPr lang="fr-FR" sz="1200" kern="1200">
                <a:solidFill>
                  <a:schemeClr val="tx1"/>
                </a:solidFill>
                <a:latin typeface="Arial" charset="0"/>
                <a:ea typeface="ＭＳ Ｐゴシック" charset="0"/>
                <a:cs typeface="ＭＳ Ｐゴシック" charset="0"/>
              </a:rPr>
              <a:t>— </a:t>
            </a:r>
            <a:r>
              <a:rPr lang="fr-FR"/>
              <a:t> Présentation IPv6 </a:t>
            </a:r>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53</a:t>
            </a:fld>
            <a:endParaRPr>
              <a:solidFill>
                <a:prstClr val="black"/>
              </a:solidFill>
            </a:endParaRPr>
          </a:p>
        </p:txBody>
      </p:sp>
    </p:spTree>
    <p:extLst>
      <p:ext uri="{BB962C8B-B14F-4D97-AF65-F5344CB8AC3E}">
        <p14:creationId xmlns:p14="http://schemas.microsoft.com/office/powerpoint/2010/main" val="101279315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buFontTx/>
              <a:buNone/>
            </a:pPr>
            <a:r>
              <a:rPr lang="fr-FR" sz="1200">
                <a:solidFill>
                  <a:schemeClr val="accent5">
                    <a:lumMod val="40000"/>
                    <a:lumOff val="60000"/>
                  </a:schemeClr>
                </a:solidFill>
              </a:rPr>
              <a:t>8</a:t>
            </a:r>
            <a:r>
              <a:rPr lang="fr-FR" sz="1200" baseline="0">
                <a:solidFill>
                  <a:schemeClr val="accent5">
                    <a:lumMod val="40000"/>
                    <a:lumOff val="60000"/>
                  </a:schemeClr>
                </a:solidFill>
              </a:rPr>
              <a:t> – </a:t>
            </a:r>
            <a:r>
              <a:rPr lang="fr-FR" sz="1200">
                <a:solidFill>
                  <a:schemeClr val="accent5">
                    <a:lumMod val="40000"/>
                    <a:lumOff val="60000"/>
                  </a:schemeClr>
                </a:solidFill>
              </a:rPr>
              <a:t>Couche Réseau</a:t>
            </a:r>
          </a:p>
          <a:p>
            <a:pPr rtl="0">
              <a:buFontTx/>
              <a:buNone/>
            </a:pPr>
            <a:r>
              <a:rPr lang="fr-FR" sz="1200" b="0"/>
              <a:t>8.3 — </a:t>
            </a:r>
            <a:r>
              <a:rPr lang="fr-FR">
                <a:solidFill>
                  <a:schemeClr val="accent5">
                    <a:lumMod val="40000"/>
                    <a:lumOff val="60000"/>
                  </a:schemeClr>
                </a:solidFill>
              </a:rPr>
              <a:t>Paquets IPv6</a:t>
            </a:r>
          </a:p>
          <a:p>
            <a:pPr rtl="0">
              <a:buFontTx/>
              <a:buNone/>
            </a:pPr>
            <a:r>
              <a:rPr lang="fr-FR" sz="1200" kern="1200">
                <a:solidFill>
                  <a:schemeClr val="tx1"/>
                </a:solidFill>
                <a:latin typeface="Arial" charset="0"/>
                <a:ea typeface="ＭＳ Ｐゴシック" charset="0"/>
                <a:cs typeface="ＭＳ Ｐゴシック" charset="0"/>
              </a:rPr>
              <a:t>8.3.3</a:t>
            </a:r>
            <a:r>
              <a:rPr lang="fr-FR" sz="1200" kern="1200" baseline="0">
                <a:solidFill>
                  <a:schemeClr val="tx1"/>
                </a:solidFill>
                <a:latin typeface="Arial" charset="0"/>
                <a:ea typeface="ＭＳ Ｐゴシック" charset="0"/>
                <a:cs typeface="ＭＳ Ｐゴシック" charset="0"/>
              </a:rPr>
              <a:t> </a:t>
            </a:r>
            <a:r>
              <a:rPr lang="fr-FR" sz="1200" kern="1200">
                <a:solidFill>
                  <a:schemeClr val="tx1"/>
                </a:solidFill>
                <a:latin typeface="Arial" charset="0"/>
                <a:ea typeface="ＭＳ Ｐゴシック" charset="0"/>
                <a:cs typeface="ＭＳ Ｐゴシック" charset="0"/>
              </a:rPr>
              <a:t>— </a:t>
            </a:r>
            <a:r>
              <a:rPr lang="fr-FR"/>
              <a:t> Champs d'en-tête de paquet IPv4 dans l'en-tête de paquet IPv6 </a:t>
            </a:r>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54</a:t>
            </a:fld>
            <a:endParaRPr>
              <a:solidFill>
                <a:prstClr val="black"/>
              </a:solidFill>
            </a:endParaRPr>
          </a:p>
        </p:txBody>
      </p:sp>
    </p:spTree>
    <p:extLst>
      <p:ext uri="{BB962C8B-B14F-4D97-AF65-F5344CB8AC3E}">
        <p14:creationId xmlns:p14="http://schemas.microsoft.com/office/powerpoint/2010/main" val="374575844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buFontTx/>
              <a:buNone/>
            </a:pPr>
            <a:r>
              <a:rPr lang="fr-FR" sz="1200">
                <a:solidFill>
                  <a:schemeClr val="accent5">
                    <a:lumMod val="40000"/>
                    <a:lumOff val="60000"/>
                  </a:schemeClr>
                </a:solidFill>
              </a:rPr>
              <a:t>8</a:t>
            </a:r>
            <a:r>
              <a:rPr lang="fr-FR" sz="1200" baseline="0">
                <a:solidFill>
                  <a:schemeClr val="accent5">
                    <a:lumMod val="40000"/>
                    <a:lumOff val="60000"/>
                  </a:schemeClr>
                </a:solidFill>
              </a:rPr>
              <a:t> - </a:t>
            </a:r>
            <a:r>
              <a:rPr lang="fr-FR" sz="1200">
                <a:solidFill>
                  <a:schemeClr val="accent5">
                    <a:lumMod val="40000"/>
                    <a:lumOff val="60000"/>
                  </a:schemeClr>
                </a:solidFill>
              </a:rPr>
              <a:t>Couche Réseau</a:t>
            </a:r>
          </a:p>
          <a:p>
            <a:pPr rtl="0">
              <a:buFontTx/>
              <a:buNone/>
            </a:pPr>
            <a:r>
              <a:rPr lang="fr-FR" sz="1200" b="0"/>
              <a:t>8.3 - </a:t>
            </a:r>
            <a:r>
              <a:rPr lang="fr-FR">
                <a:solidFill>
                  <a:schemeClr val="accent5">
                    <a:lumMod val="40000"/>
                    <a:lumOff val="60000"/>
                  </a:schemeClr>
                </a:solidFill>
              </a:rPr>
              <a:t>Paquets IPv6</a:t>
            </a:r>
          </a:p>
          <a:p>
            <a:pPr rtl="0">
              <a:buFontTx/>
              <a:buNone/>
            </a:pPr>
            <a:r>
              <a:rPr lang="fr-FR" sz="1200" kern="1200">
                <a:solidFill>
                  <a:schemeClr val="tx1"/>
                </a:solidFill>
                <a:latin typeface="Arial" charset="0"/>
                <a:ea typeface="ＭＳ Ｐゴシック" charset="0"/>
                <a:cs typeface="ＭＳ Ｐゴシック" charset="0"/>
              </a:rPr>
              <a:t>8.3.4</a:t>
            </a:r>
            <a:r>
              <a:rPr lang="fr-FR" sz="1200" kern="1200" baseline="0">
                <a:solidFill>
                  <a:schemeClr val="tx1"/>
                </a:solidFill>
                <a:latin typeface="Arial" charset="0"/>
                <a:ea typeface="ＭＳ Ｐゴシック" charset="0"/>
                <a:cs typeface="ＭＳ Ｐゴシック" charset="0"/>
              </a:rPr>
              <a:t> </a:t>
            </a:r>
            <a:r>
              <a:rPr lang="fr-FR" sz="1200" kern="1200">
                <a:solidFill>
                  <a:schemeClr val="tx1"/>
                </a:solidFill>
                <a:latin typeface="Arial" charset="0"/>
                <a:ea typeface="ＭＳ Ｐゴシック" charset="0"/>
                <a:cs typeface="ＭＳ Ｐゴシック" charset="0"/>
              </a:rPr>
              <a:t>– </a:t>
            </a:r>
            <a:r>
              <a:rPr lang="fr-FR"/>
              <a:t>En-tête de paquet IPv6</a:t>
            </a:r>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55</a:t>
            </a:fld>
            <a:endParaRPr>
              <a:solidFill>
                <a:prstClr val="black"/>
              </a:solidFill>
            </a:endParaRPr>
          </a:p>
        </p:txBody>
      </p:sp>
    </p:spTree>
    <p:extLst>
      <p:ext uri="{BB962C8B-B14F-4D97-AF65-F5344CB8AC3E}">
        <p14:creationId xmlns:p14="http://schemas.microsoft.com/office/powerpoint/2010/main" val="171383165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buFontTx/>
              <a:buNone/>
            </a:pPr>
            <a:r>
              <a:rPr lang="fr-FR" sz="1200">
                <a:solidFill>
                  <a:schemeClr val="accent5">
                    <a:lumMod val="40000"/>
                    <a:lumOff val="60000"/>
                  </a:schemeClr>
                </a:solidFill>
              </a:rPr>
              <a:t>8</a:t>
            </a:r>
            <a:r>
              <a:rPr lang="fr-FR" sz="1200" baseline="0">
                <a:solidFill>
                  <a:schemeClr val="accent5">
                    <a:lumMod val="40000"/>
                    <a:lumOff val="60000"/>
                  </a:schemeClr>
                </a:solidFill>
              </a:rPr>
              <a:t> – </a:t>
            </a:r>
            <a:r>
              <a:rPr lang="fr-FR" sz="1200">
                <a:solidFill>
                  <a:schemeClr val="accent5">
                    <a:lumMod val="40000"/>
                    <a:lumOff val="60000"/>
                  </a:schemeClr>
                </a:solidFill>
              </a:rPr>
              <a:t>Couche Réseau</a:t>
            </a:r>
          </a:p>
          <a:p>
            <a:pPr rtl="0">
              <a:buFontTx/>
              <a:buNone/>
            </a:pPr>
            <a:r>
              <a:rPr lang="fr-FR" sz="1200" b="0"/>
              <a:t>8.3 — </a:t>
            </a:r>
            <a:r>
              <a:rPr lang="fr-FR">
                <a:solidFill>
                  <a:schemeClr val="accent5">
                    <a:lumMod val="40000"/>
                    <a:lumOff val="60000"/>
                  </a:schemeClr>
                </a:solidFill>
              </a:rPr>
              <a:t>Paquets IPv6</a:t>
            </a:r>
          </a:p>
          <a:p>
            <a:pPr rtl="0">
              <a:buFontTx/>
              <a:buNone/>
            </a:pPr>
            <a:r>
              <a:rPr lang="fr-FR" sz="1200" kern="1200">
                <a:solidFill>
                  <a:schemeClr val="tx1"/>
                </a:solidFill>
                <a:latin typeface="Arial" charset="0"/>
                <a:ea typeface="ＭＳ Ｐゴシック" charset="0"/>
                <a:cs typeface="ＭＳ Ｐゴシック" charset="0"/>
              </a:rPr>
              <a:t>8.3.4</a:t>
            </a:r>
            <a:r>
              <a:rPr lang="fr-FR" sz="1200" kern="1200" baseline="0">
                <a:solidFill>
                  <a:schemeClr val="tx1"/>
                </a:solidFill>
                <a:latin typeface="Arial" charset="0"/>
                <a:ea typeface="ＭＳ Ｐゴシック" charset="0"/>
                <a:cs typeface="ＭＳ Ｐゴシック" charset="0"/>
              </a:rPr>
              <a:t> </a:t>
            </a:r>
            <a:r>
              <a:rPr lang="fr-FR" sz="1200" kern="1200">
                <a:solidFill>
                  <a:schemeClr val="tx1"/>
                </a:solidFill>
                <a:latin typeface="Arial" charset="0"/>
                <a:ea typeface="ＭＳ Ｐゴシック" charset="0"/>
                <a:cs typeface="ＭＳ Ｐゴシック" charset="0"/>
              </a:rPr>
              <a:t>— </a:t>
            </a:r>
            <a:r>
              <a:rPr lang="fr-FR"/>
              <a:t>En-tête de paquet IPv6 (suite)</a:t>
            </a:r>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56</a:t>
            </a:fld>
            <a:endParaRPr>
              <a:solidFill>
                <a:prstClr val="black"/>
              </a:solidFill>
            </a:endParaRPr>
          </a:p>
        </p:txBody>
      </p:sp>
    </p:spTree>
    <p:extLst>
      <p:ext uri="{BB962C8B-B14F-4D97-AF65-F5344CB8AC3E}">
        <p14:creationId xmlns:p14="http://schemas.microsoft.com/office/powerpoint/2010/main" val="58972605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buFontTx/>
              <a:buNone/>
            </a:pPr>
            <a:r>
              <a:rPr lang="fr-FR" sz="1200">
                <a:solidFill>
                  <a:schemeClr val="accent5">
                    <a:lumMod val="40000"/>
                    <a:lumOff val="60000"/>
                  </a:schemeClr>
                </a:solidFill>
              </a:rPr>
              <a:t>8</a:t>
            </a:r>
            <a:r>
              <a:rPr lang="fr-FR" sz="1200" baseline="0">
                <a:solidFill>
                  <a:schemeClr val="accent5">
                    <a:lumMod val="40000"/>
                    <a:lumOff val="60000"/>
                  </a:schemeClr>
                </a:solidFill>
              </a:rPr>
              <a:t> – </a:t>
            </a:r>
            <a:r>
              <a:rPr lang="fr-FR" sz="1200">
                <a:solidFill>
                  <a:schemeClr val="accent5">
                    <a:lumMod val="40000"/>
                    <a:lumOff val="60000"/>
                  </a:schemeClr>
                </a:solidFill>
              </a:rPr>
              <a:t>Couche Réseau</a:t>
            </a:r>
          </a:p>
          <a:p>
            <a:pPr rtl="0">
              <a:buFontTx/>
              <a:buNone/>
            </a:pPr>
            <a:r>
              <a:rPr lang="fr-FR" sz="1200" b="0"/>
              <a:t>8.3 — </a:t>
            </a:r>
            <a:r>
              <a:rPr lang="fr-FR">
                <a:solidFill>
                  <a:schemeClr val="accent5">
                    <a:lumMod val="40000"/>
                    <a:lumOff val="60000"/>
                  </a:schemeClr>
                </a:solidFill>
              </a:rPr>
              <a:t>Paquets IPv6</a:t>
            </a:r>
          </a:p>
          <a:p>
            <a:pPr rtl="0">
              <a:buFontTx/>
              <a:buNone/>
            </a:pPr>
            <a:r>
              <a:rPr lang="fr-FR" sz="1200" kern="1200">
                <a:solidFill>
                  <a:schemeClr val="tx1"/>
                </a:solidFill>
                <a:latin typeface="Arial" charset="0"/>
                <a:ea typeface="ＭＳ Ｐゴシック" charset="0"/>
                <a:cs typeface="ＭＳ Ｐゴシック" charset="0"/>
              </a:rPr>
              <a:t>8.3.5</a:t>
            </a:r>
            <a:r>
              <a:rPr lang="fr-FR" sz="1200" kern="1200" baseline="0">
                <a:solidFill>
                  <a:schemeClr val="tx1"/>
                </a:solidFill>
                <a:latin typeface="Arial" charset="0"/>
                <a:ea typeface="ＭＳ Ｐゴシック" charset="0"/>
                <a:cs typeface="ＭＳ Ｐゴシック" charset="0"/>
              </a:rPr>
              <a:t> </a:t>
            </a:r>
            <a:r>
              <a:rPr lang="fr-FR" sz="1200" kern="1200">
                <a:solidFill>
                  <a:schemeClr val="tx1"/>
                </a:solidFill>
                <a:latin typeface="Arial" charset="0"/>
                <a:ea typeface="ＭＳ Ｐゴシック" charset="0"/>
                <a:cs typeface="ＭＳ Ｐゴシック" charset="0"/>
              </a:rPr>
              <a:t>– </a:t>
            </a:r>
            <a:r>
              <a:rPr lang="fr-FR"/>
              <a:t> Vidéo – Exemples d'en-têtes IPv6 dans Wireshark</a:t>
            </a:r>
          </a:p>
          <a:p>
            <a:pPr marL="0" marR="0" lvl="0" indent="0" algn="l" defTabSz="457200" rtl="0" eaLnBrk="1" fontAlgn="auto" latinLnBrk="0" hangingPunct="1">
              <a:lnSpc>
                <a:spcPct val="80000"/>
              </a:lnSpc>
              <a:spcBef>
                <a:spcPts val="0"/>
              </a:spcBef>
              <a:spcAft>
                <a:spcPts val="0"/>
              </a:spcAft>
              <a:buClrTx/>
              <a:buSzTx/>
              <a:buFontTx/>
              <a:buNone/>
              <a:tabLst/>
              <a:defRPr/>
            </a:pPr>
            <a:r>
              <a:rPr lang="fr-FR"/>
              <a:t>8.3.6 </a:t>
            </a:r>
            <a:r>
              <a:rPr lang="fr-FR" sz="1200">
                <a:effectLst/>
              </a:rPr>
              <a:t>— Vérifiez votre compréhension —</a:t>
            </a:r>
            <a:r>
              <a:rPr lang="fr-FR" sz="1200" baseline="0">
                <a:effectLst/>
              </a:rPr>
              <a:t> </a:t>
            </a:r>
            <a:r>
              <a:rPr lang="fr-FR">
                <a:solidFill>
                  <a:schemeClr val="accent5">
                    <a:lumMod val="40000"/>
                    <a:lumOff val="60000"/>
                  </a:schemeClr>
                </a:solidFill>
              </a:rPr>
              <a:t>Paquets IPv6</a:t>
            </a:r>
          </a:p>
          <a:p>
            <a:pPr>
              <a:lnSpc>
                <a:spcPct val="80000"/>
              </a:lnSpc>
              <a:buFontTx/>
              <a:buNone/>
            </a:pPr>
            <a:endParaRPr lang="en-US" dirty="0"/>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57</a:t>
            </a:fld>
            <a:endParaRPr>
              <a:solidFill>
                <a:prstClr val="black"/>
              </a:solidFill>
            </a:endParaRPr>
          </a:p>
        </p:txBody>
      </p:sp>
    </p:spTree>
    <p:extLst>
      <p:ext uri="{BB962C8B-B14F-4D97-AF65-F5344CB8AC3E}">
        <p14:creationId xmlns:p14="http://schemas.microsoft.com/office/powerpoint/2010/main" val="380422215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buFontTx/>
              <a:buNone/>
            </a:pPr>
            <a:r>
              <a:rPr lang="fr-FR" sz="1200">
                <a:solidFill>
                  <a:schemeClr val="accent5">
                    <a:lumMod val="40000"/>
                    <a:lumOff val="60000"/>
                  </a:schemeClr>
                </a:solidFill>
              </a:rPr>
              <a:t>8</a:t>
            </a:r>
            <a:r>
              <a:rPr lang="fr-FR" sz="1200" baseline="0">
                <a:solidFill>
                  <a:schemeClr val="accent5">
                    <a:lumMod val="40000"/>
                    <a:lumOff val="60000"/>
                  </a:schemeClr>
                </a:solidFill>
              </a:rPr>
              <a:t> – </a:t>
            </a:r>
            <a:r>
              <a:rPr lang="fr-FR" sz="1200">
                <a:solidFill>
                  <a:schemeClr val="accent5">
                    <a:lumMod val="40000"/>
                    <a:lumOff val="60000"/>
                  </a:schemeClr>
                </a:solidFill>
              </a:rPr>
              <a:t>Couche Réseau</a:t>
            </a:r>
          </a:p>
          <a:p>
            <a:pPr rtl="0">
              <a:buFontTx/>
              <a:buNone/>
            </a:pPr>
            <a:r>
              <a:rPr lang="fr-FR" sz="1200" b="0"/>
              <a:t>8.4 — </a:t>
            </a:r>
            <a:r>
              <a:rPr lang="fr-FR">
                <a:solidFill>
                  <a:schemeClr val="accent5">
                    <a:lumMod val="40000"/>
                    <a:lumOff val="60000"/>
                  </a:schemeClr>
                </a:solidFill>
              </a:rPr>
              <a:t>Méthode de routage des hôtes</a:t>
            </a:r>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58</a:t>
            </a:fld>
            <a:endParaRPr>
              <a:solidFill>
                <a:prstClr val="black"/>
              </a:solidFill>
            </a:endParaRPr>
          </a:p>
        </p:txBody>
      </p:sp>
    </p:spTree>
    <p:extLst>
      <p:ext uri="{BB962C8B-B14F-4D97-AF65-F5344CB8AC3E}">
        <p14:creationId xmlns:p14="http://schemas.microsoft.com/office/powerpoint/2010/main" val="140514756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buFontTx/>
              <a:buNone/>
            </a:pPr>
            <a:r>
              <a:rPr lang="fr-FR" sz="1200">
                <a:solidFill>
                  <a:schemeClr val="accent5">
                    <a:lumMod val="40000"/>
                    <a:lumOff val="60000"/>
                  </a:schemeClr>
                </a:solidFill>
              </a:rPr>
              <a:t>8</a:t>
            </a:r>
            <a:r>
              <a:rPr lang="fr-FR" sz="1200" baseline="0">
                <a:solidFill>
                  <a:schemeClr val="accent5">
                    <a:lumMod val="40000"/>
                    <a:lumOff val="60000"/>
                  </a:schemeClr>
                </a:solidFill>
              </a:rPr>
              <a:t> – </a:t>
            </a:r>
            <a:r>
              <a:rPr lang="fr-FR" sz="1200">
                <a:solidFill>
                  <a:schemeClr val="accent5">
                    <a:lumMod val="40000"/>
                    <a:lumOff val="60000"/>
                  </a:schemeClr>
                </a:solidFill>
              </a:rPr>
              <a:t>Couche Réseau</a:t>
            </a:r>
          </a:p>
          <a:p>
            <a:pPr rtl="0">
              <a:buFontTx/>
              <a:buNone/>
            </a:pPr>
            <a:r>
              <a:rPr lang="fr-FR" sz="1200" b="0"/>
              <a:t>8.4 — </a:t>
            </a:r>
            <a:r>
              <a:rPr lang="fr-FR">
                <a:solidFill>
                  <a:schemeClr val="accent5">
                    <a:lumMod val="40000"/>
                    <a:lumOff val="60000"/>
                  </a:schemeClr>
                </a:solidFill>
              </a:rPr>
              <a:t>Méthode de routage des hôtes</a:t>
            </a:r>
          </a:p>
          <a:p>
            <a:pPr rtl="0"/>
            <a:r>
              <a:rPr lang="fr-FR"/>
              <a:t>8.4.1</a:t>
            </a:r>
            <a:r>
              <a:rPr lang="fr-FR" baseline="0"/>
              <a:t> – </a:t>
            </a:r>
            <a:r>
              <a:rPr lang="fr-FR"/>
              <a:t>Décisions relatives aux transmissions des hôtes</a:t>
            </a:r>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59</a:t>
            </a:fld>
            <a:endParaRPr>
              <a:solidFill>
                <a:prstClr val="black"/>
              </a:solidFill>
            </a:endParaRPr>
          </a:p>
        </p:txBody>
      </p:sp>
    </p:spTree>
    <p:extLst>
      <p:ext uri="{BB962C8B-B14F-4D97-AF65-F5344CB8AC3E}">
        <p14:creationId xmlns:p14="http://schemas.microsoft.com/office/powerpoint/2010/main" val="27880621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fr-FR"/>
              <a:t>7 - Commutation Ethernet</a:t>
            </a:r>
          </a:p>
          <a:p>
            <a:pPr rtl="0"/>
            <a:r>
              <a:rPr lang="fr-FR"/>
              <a:t>7.1 Trames Ethernet</a:t>
            </a:r>
          </a:p>
          <a:p>
            <a:pPr rtl="0"/>
            <a:r>
              <a:rPr lang="fr-FR"/>
              <a:t>7.1.3 – Sous-couche MAC</a:t>
            </a:r>
          </a:p>
        </p:txBody>
      </p:sp>
      <p:sp>
        <p:nvSpPr>
          <p:cNvPr id="4" name="Slide Number Placeholder 3"/>
          <p:cNvSpPr>
            <a:spLocks noGrp="1"/>
          </p:cNvSpPr>
          <p:nvPr>
            <p:ph type="sldNum" sz="quarter" idx="5"/>
          </p:nvPr>
        </p:nvSpPr>
        <p:spPr/>
        <p:txBody>
          <a:bodyPr/>
          <a:lstStyle/>
          <a:p>
            <a:pPr rtl="0"/>
            <a:fld id="{5641018C-6CAF-B84E-B92C-ECB119457FBA}" type="slidenum">
              <a:rPr/>
              <a:t>6</a:t>
            </a:fld>
            <a:endParaRPr/>
          </a:p>
        </p:txBody>
      </p:sp>
    </p:spTree>
    <p:extLst>
      <p:ext uri="{BB962C8B-B14F-4D97-AF65-F5344CB8AC3E}">
        <p14:creationId xmlns:p14="http://schemas.microsoft.com/office/powerpoint/2010/main" val="75155068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buFontTx/>
              <a:buNone/>
            </a:pPr>
            <a:r>
              <a:rPr lang="fr-FR" sz="1200">
                <a:solidFill>
                  <a:schemeClr val="accent5">
                    <a:lumMod val="40000"/>
                    <a:lumOff val="60000"/>
                  </a:schemeClr>
                </a:solidFill>
              </a:rPr>
              <a:t>8</a:t>
            </a:r>
            <a:r>
              <a:rPr lang="fr-FR" sz="1200" baseline="0">
                <a:solidFill>
                  <a:schemeClr val="accent5">
                    <a:lumMod val="40000"/>
                    <a:lumOff val="60000"/>
                  </a:schemeClr>
                </a:solidFill>
              </a:rPr>
              <a:t> – </a:t>
            </a:r>
            <a:r>
              <a:rPr lang="fr-FR" sz="1200">
                <a:solidFill>
                  <a:schemeClr val="accent5">
                    <a:lumMod val="40000"/>
                    <a:lumOff val="60000"/>
                  </a:schemeClr>
                </a:solidFill>
              </a:rPr>
              <a:t>Couche Réseau</a:t>
            </a:r>
          </a:p>
          <a:p>
            <a:pPr rtl="0">
              <a:buFontTx/>
              <a:buNone/>
            </a:pPr>
            <a:r>
              <a:rPr lang="fr-FR" sz="1200" b="0"/>
              <a:t>8.4 — </a:t>
            </a:r>
            <a:r>
              <a:rPr lang="fr-FR">
                <a:solidFill>
                  <a:schemeClr val="accent5">
                    <a:lumMod val="40000"/>
                    <a:lumOff val="60000"/>
                  </a:schemeClr>
                </a:solidFill>
              </a:rPr>
              <a:t>Méthode de routage des hôtes</a:t>
            </a:r>
          </a:p>
          <a:p>
            <a:pPr rtl="0"/>
            <a:r>
              <a:rPr lang="fr-FR"/>
              <a:t>8.4.1</a:t>
            </a:r>
            <a:r>
              <a:rPr lang="fr-FR" baseline="0"/>
              <a:t> – </a:t>
            </a:r>
            <a:r>
              <a:rPr lang="fr-FR"/>
              <a:t>Décisions relatives aux transmissions des hôtes (Cont.)</a:t>
            </a:r>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60</a:t>
            </a:fld>
            <a:endParaRPr>
              <a:solidFill>
                <a:prstClr val="black"/>
              </a:solidFill>
            </a:endParaRPr>
          </a:p>
        </p:txBody>
      </p:sp>
    </p:spTree>
    <p:extLst>
      <p:ext uri="{BB962C8B-B14F-4D97-AF65-F5344CB8AC3E}">
        <p14:creationId xmlns:p14="http://schemas.microsoft.com/office/powerpoint/2010/main" val="57818935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buFontTx/>
              <a:buNone/>
            </a:pPr>
            <a:r>
              <a:rPr lang="fr-FR" sz="1200">
                <a:solidFill>
                  <a:schemeClr val="accent5">
                    <a:lumMod val="40000"/>
                    <a:lumOff val="60000"/>
                  </a:schemeClr>
                </a:solidFill>
              </a:rPr>
              <a:t>8</a:t>
            </a:r>
            <a:r>
              <a:rPr lang="fr-FR" sz="1200" baseline="0">
                <a:solidFill>
                  <a:schemeClr val="accent5">
                    <a:lumMod val="40000"/>
                    <a:lumOff val="60000"/>
                  </a:schemeClr>
                </a:solidFill>
              </a:rPr>
              <a:t> – </a:t>
            </a:r>
            <a:r>
              <a:rPr lang="fr-FR" sz="1200">
                <a:solidFill>
                  <a:schemeClr val="accent5">
                    <a:lumMod val="40000"/>
                    <a:lumOff val="60000"/>
                  </a:schemeClr>
                </a:solidFill>
              </a:rPr>
              <a:t>Couche Réseau</a:t>
            </a:r>
          </a:p>
          <a:p>
            <a:pPr rtl="0">
              <a:buFontTx/>
              <a:buNone/>
            </a:pPr>
            <a:r>
              <a:rPr lang="fr-FR" sz="1200" b="0"/>
              <a:t>8.4 — </a:t>
            </a:r>
            <a:r>
              <a:rPr lang="fr-FR">
                <a:solidFill>
                  <a:schemeClr val="accent5">
                    <a:lumMod val="40000"/>
                    <a:lumOff val="60000"/>
                  </a:schemeClr>
                </a:solidFill>
              </a:rPr>
              <a:t>Méthode de routage des hôtes</a:t>
            </a:r>
          </a:p>
          <a:p>
            <a:pPr rtl="0"/>
            <a:r>
              <a:rPr lang="fr-FR"/>
              <a:t>8.4.2</a:t>
            </a:r>
            <a:r>
              <a:rPr lang="fr-FR" baseline="0"/>
              <a:t> – </a:t>
            </a:r>
            <a:r>
              <a:rPr lang="fr-FR"/>
              <a:t>Utilisation de la passerelle par défaut.</a:t>
            </a:r>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61</a:t>
            </a:fld>
            <a:endParaRPr>
              <a:solidFill>
                <a:prstClr val="black"/>
              </a:solidFill>
            </a:endParaRPr>
          </a:p>
        </p:txBody>
      </p:sp>
    </p:spTree>
    <p:extLst>
      <p:ext uri="{BB962C8B-B14F-4D97-AF65-F5344CB8AC3E}">
        <p14:creationId xmlns:p14="http://schemas.microsoft.com/office/powerpoint/2010/main" val="15841963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buFontTx/>
              <a:buNone/>
            </a:pPr>
            <a:r>
              <a:rPr lang="fr-FR" sz="1200">
                <a:solidFill>
                  <a:schemeClr val="accent5">
                    <a:lumMod val="40000"/>
                    <a:lumOff val="60000"/>
                  </a:schemeClr>
                </a:solidFill>
              </a:rPr>
              <a:t>8</a:t>
            </a:r>
            <a:r>
              <a:rPr lang="fr-FR" sz="1200" baseline="0">
                <a:solidFill>
                  <a:schemeClr val="accent5">
                    <a:lumMod val="40000"/>
                    <a:lumOff val="60000"/>
                  </a:schemeClr>
                </a:solidFill>
              </a:rPr>
              <a:t> – </a:t>
            </a:r>
            <a:r>
              <a:rPr lang="fr-FR" sz="1200">
                <a:solidFill>
                  <a:schemeClr val="accent5">
                    <a:lumMod val="40000"/>
                    <a:lumOff val="60000"/>
                  </a:schemeClr>
                </a:solidFill>
              </a:rPr>
              <a:t>Couche Réseau</a:t>
            </a:r>
          </a:p>
          <a:p>
            <a:pPr rtl="0">
              <a:buFontTx/>
              <a:buNone/>
            </a:pPr>
            <a:r>
              <a:rPr lang="fr-FR" sz="1200" b="0"/>
              <a:t>8.4 — </a:t>
            </a:r>
            <a:r>
              <a:rPr lang="fr-FR">
                <a:solidFill>
                  <a:schemeClr val="accent5">
                    <a:lumMod val="40000"/>
                    <a:lumOff val="60000"/>
                  </a:schemeClr>
                </a:solidFill>
              </a:rPr>
              <a:t>Méthode de routage des hôtes</a:t>
            </a:r>
          </a:p>
          <a:p>
            <a:pPr rtl="0"/>
            <a:r>
              <a:rPr lang="fr-FR"/>
              <a:t>8.4.3</a:t>
            </a:r>
            <a:r>
              <a:rPr lang="fr-FR" baseline="0"/>
              <a:t> – </a:t>
            </a:r>
            <a:r>
              <a:rPr lang="fr-FR"/>
              <a:t>Un hôte route vers la passerelle par défaut</a:t>
            </a:r>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62</a:t>
            </a:fld>
            <a:endParaRPr>
              <a:solidFill>
                <a:prstClr val="black"/>
              </a:solidFill>
            </a:endParaRPr>
          </a:p>
        </p:txBody>
      </p:sp>
    </p:spTree>
    <p:extLst>
      <p:ext uri="{BB962C8B-B14F-4D97-AF65-F5344CB8AC3E}">
        <p14:creationId xmlns:p14="http://schemas.microsoft.com/office/powerpoint/2010/main" val="368380771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buFontTx/>
              <a:buNone/>
            </a:pPr>
            <a:r>
              <a:rPr lang="fr-FR" sz="1200">
                <a:solidFill>
                  <a:schemeClr val="accent5">
                    <a:lumMod val="40000"/>
                    <a:lumOff val="60000"/>
                  </a:schemeClr>
                </a:solidFill>
              </a:rPr>
              <a:t>8</a:t>
            </a:r>
            <a:r>
              <a:rPr lang="fr-FR" sz="1200" baseline="0">
                <a:solidFill>
                  <a:schemeClr val="accent5">
                    <a:lumMod val="40000"/>
                    <a:lumOff val="60000"/>
                  </a:schemeClr>
                </a:solidFill>
              </a:rPr>
              <a:t> – </a:t>
            </a:r>
            <a:r>
              <a:rPr lang="fr-FR" sz="1200">
                <a:solidFill>
                  <a:schemeClr val="accent5">
                    <a:lumMod val="40000"/>
                    <a:lumOff val="60000"/>
                  </a:schemeClr>
                </a:solidFill>
              </a:rPr>
              <a:t>Couche Réseau</a:t>
            </a:r>
          </a:p>
          <a:p>
            <a:pPr rtl="0">
              <a:buFontTx/>
              <a:buNone/>
            </a:pPr>
            <a:r>
              <a:rPr lang="fr-FR" sz="1200" b="0"/>
              <a:t>8.4 — </a:t>
            </a:r>
            <a:r>
              <a:rPr lang="fr-FR">
                <a:solidFill>
                  <a:schemeClr val="accent5">
                    <a:lumMod val="40000"/>
                    <a:lumOff val="60000"/>
                  </a:schemeClr>
                </a:solidFill>
              </a:rPr>
              <a:t>Méthode de routage des hôtes</a:t>
            </a:r>
          </a:p>
          <a:p>
            <a:pPr rtl="0"/>
            <a:r>
              <a:rPr lang="fr-FR"/>
              <a:t>8.4.4</a:t>
            </a:r>
            <a:r>
              <a:rPr lang="fr-FR" baseline="0"/>
              <a:t> – </a:t>
            </a:r>
            <a:r>
              <a:rPr lang="fr-FR"/>
              <a:t>Tabless de routage des hôtes</a:t>
            </a:r>
          </a:p>
          <a:p>
            <a:pPr rtl="0">
              <a:buFontTx/>
              <a:buNone/>
            </a:pPr>
            <a:r>
              <a:rPr lang="fr-FR" sz="1200" kern="1200">
                <a:solidFill>
                  <a:schemeClr val="tx1"/>
                </a:solidFill>
                <a:latin typeface="Arial" charset="0"/>
                <a:ea typeface="ＭＳ Ｐゴシック" charset="0"/>
                <a:cs typeface="ＭＳ Ｐゴシック" charset="0"/>
              </a:rPr>
              <a:t>8.4.5</a:t>
            </a:r>
            <a:r>
              <a:rPr lang="fr-FR" sz="1200" kern="1200" baseline="0">
                <a:solidFill>
                  <a:schemeClr val="tx1"/>
                </a:solidFill>
                <a:latin typeface="Arial" charset="0"/>
                <a:ea typeface="ＭＳ Ｐゴシック" charset="0"/>
                <a:cs typeface="ＭＳ Ｐゴシック" charset="0"/>
              </a:rPr>
              <a:t> </a:t>
            </a:r>
            <a:r>
              <a:rPr lang="fr-FR" sz="1200">
                <a:effectLst/>
              </a:rPr>
              <a:t>— Vérifiez votre compréhension — </a:t>
            </a:r>
            <a:r>
              <a:rPr lang="fr-FR">
                <a:solidFill>
                  <a:schemeClr val="accent5">
                    <a:lumMod val="40000"/>
                    <a:lumOff val="60000"/>
                  </a:schemeClr>
                </a:solidFill>
              </a:rPr>
              <a:t>Méthode de routage des hôtes </a:t>
            </a:r>
          </a:p>
          <a:p>
            <a:endParaRPr lang="en-US" dirty="0"/>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63</a:t>
            </a:fld>
            <a:endParaRPr>
              <a:solidFill>
                <a:prstClr val="black"/>
              </a:solidFill>
            </a:endParaRPr>
          </a:p>
        </p:txBody>
      </p:sp>
    </p:spTree>
    <p:extLst>
      <p:ext uri="{BB962C8B-B14F-4D97-AF65-F5344CB8AC3E}">
        <p14:creationId xmlns:p14="http://schemas.microsoft.com/office/powerpoint/2010/main" val="425411738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buFontTx/>
              <a:buNone/>
            </a:pPr>
            <a:r>
              <a:rPr lang="fr-FR" sz="1200">
                <a:solidFill>
                  <a:schemeClr val="accent5">
                    <a:lumMod val="40000"/>
                    <a:lumOff val="60000"/>
                  </a:schemeClr>
                </a:solidFill>
              </a:rPr>
              <a:t>8</a:t>
            </a:r>
            <a:r>
              <a:rPr lang="fr-FR" sz="1200" baseline="0">
                <a:solidFill>
                  <a:schemeClr val="accent5">
                    <a:lumMod val="40000"/>
                    <a:lumOff val="60000"/>
                  </a:schemeClr>
                </a:solidFill>
              </a:rPr>
              <a:t> – </a:t>
            </a:r>
            <a:r>
              <a:rPr lang="fr-FR" sz="1200">
                <a:solidFill>
                  <a:schemeClr val="accent5">
                    <a:lumMod val="40000"/>
                    <a:lumOff val="60000"/>
                  </a:schemeClr>
                </a:solidFill>
              </a:rPr>
              <a:t>Couche Réseau</a:t>
            </a:r>
          </a:p>
          <a:p>
            <a:pPr rtl="0">
              <a:buFontTx/>
              <a:buNone/>
            </a:pPr>
            <a:r>
              <a:rPr lang="fr-FR" sz="1200" b="0"/>
              <a:t>8.5 — </a:t>
            </a:r>
            <a:r>
              <a:rPr lang="fr-FR">
                <a:solidFill>
                  <a:schemeClr val="accent5">
                    <a:lumMod val="40000"/>
                    <a:lumOff val="60000"/>
                  </a:schemeClr>
                </a:solidFill>
              </a:rPr>
              <a:t>Présentation au routage</a:t>
            </a:r>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64</a:t>
            </a:fld>
            <a:endParaRPr>
              <a:solidFill>
                <a:prstClr val="black"/>
              </a:solidFill>
            </a:endParaRPr>
          </a:p>
        </p:txBody>
      </p:sp>
    </p:spTree>
    <p:extLst>
      <p:ext uri="{BB962C8B-B14F-4D97-AF65-F5344CB8AC3E}">
        <p14:creationId xmlns:p14="http://schemas.microsoft.com/office/powerpoint/2010/main" val="334095354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buFontTx/>
              <a:buNone/>
            </a:pPr>
            <a:r>
              <a:rPr lang="fr-FR" sz="1200">
                <a:solidFill>
                  <a:schemeClr val="accent5">
                    <a:lumMod val="40000"/>
                    <a:lumOff val="60000"/>
                  </a:schemeClr>
                </a:solidFill>
              </a:rPr>
              <a:t>8</a:t>
            </a:r>
            <a:r>
              <a:rPr lang="fr-FR" sz="1200" baseline="0">
                <a:solidFill>
                  <a:schemeClr val="accent5">
                    <a:lumMod val="40000"/>
                    <a:lumOff val="60000"/>
                  </a:schemeClr>
                </a:solidFill>
              </a:rPr>
              <a:t> – </a:t>
            </a:r>
            <a:r>
              <a:rPr lang="fr-FR" sz="1200">
                <a:solidFill>
                  <a:schemeClr val="accent5">
                    <a:lumMod val="40000"/>
                    <a:lumOff val="60000"/>
                  </a:schemeClr>
                </a:solidFill>
              </a:rPr>
              <a:t>Couche Réseau</a:t>
            </a:r>
          </a:p>
          <a:p>
            <a:pPr rtl="0">
              <a:buFontTx/>
              <a:buNone/>
            </a:pPr>
            <a:r>
              <a:rPr lang="fr-FR" sz="1200" b="0"/>
              <a:t>8.5 — </a:t>
            </a:r>
            <a:r>
              <a:rPr lang="fr-FR">
                <a:solidFill>
                  <a:schemeClr val="accent5">
                    <a:lumMod val="40000"/>
                    <a:lumOff val="60000"/>
                  </a:schemeClr>
                </a:solidFill>
              </a:rPr>
              <a:t>Présentation au Routage</a:t>
            </a:r>
          </a:p>
          <a:p>
            <a:pPr rtl="0">
              <a:lnSpc>
                <a:spcPct val="80000"/>
              </a:lnSpc>
              <a:buFontTx/>
              <a:buNone/>
            </a:pPr>
            <a:r>
              <a:rPr lang="fr-FR">
                <a:latin typeface="Arial" charset="0"/>
              </a:rPr>
              <a:t>8.5.1 – </a:t>
            </a:r>
            <a:r>
              <a:rPr lang="fr-FR"/>
              <a:t>Décisions relatives à la transmission de paquet du routeur</a:t>
            </a:r>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65</a:t>
            </a:fld>
            <a:endParaRPr>
              <a:solidFill>
                <a:prstClr val="black"/>
              </a:solidFill>
            </a:endParaRPr>
          </a:p>
        </p:txBody>
      </p:sp>
    </p:spTree>
    <p:extLst>
      <p:ext uri="{BB962C8B-B14F-4D97-AF65-F5344CB8AC3E}">
        <p14:creationId xmlns:p14="http://schemas.microsoft.com/office/powerpoint/2010/main" val="207938767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buFontTx/>
              <a:buNone/>
            </a:pPr>
            <a:r>
              <a:rPr lang="fr-FR" sz="1200">
                <a:solidFill>
                  <a:schemeClr val="accent5">
                    <a:lumMod val="40000"/>
                    <a:lumOff val="60000"/>
                  </a:schemeClr>
                </a:solidFill>
              </a:rPr>
              <a:t>8</a:t>
            </a:r>
            <a:r>
              <a:rPr lang="fr-FR" sz="1200" baseline="0">
                <a:solidFill>
                  <a:schemeClr val="accent5">
                    <a:lumMod val="40000"/>
                    <a:lumOff val="60000"/>
                  </a:schemeClr>
                </a:solidFill>
              </a:rPr>
              <a:t> – </a:t>
            </a:r>
            <a:r>
              <a:rPr lang="fr-FR" sz="1200">
                <a:solidFill>
                  <a:schemeClr val="accent5">
                    <a:lumMod val="40000"/>
                    <a:lumOff val="60000"/>
                  </a:schemeClr>
                </a:solidFill>
              </a:rPr>
              <a:t>Couche Réseau</a:t>
            </a:r>
          </a:p>
          <a:p>
            <a:pPr rtl="0">
              <a:buFontTx/>
              <a:buNone/>
            </a:pPr>
            <a:r>
              <a:rPr lang="fr-FR" sz="1200" b="0"/>
              <a:t>8.5 — </a:t>
            </a:r>
            <a:r>
              <a:rPr lang="fr-FR">
                <a:solidFill>
                  <a:schemeClr val="accent5">
                    <a:lumMod val="40000"/>
                    <a:lumOff val="60000"/>
                  </a:schemeClr>
                </a:solidFill>
              </a:rPr>
              <a:t>Présentation au routage</a:t>
            </a:r>
          </a:p>
          <a:p>
            <a:pPr rtl="0">
              <a:lnSpc>
                <a:spcPct val="80000"/>
              </a:lnSpc>
              <a:buFontTx/>
              <a:buNone/>
            </a:pPr>
            <a:r>
              <a:rPr lang="fr-FR">
                <a:latin typeface="Arial" charset="0"/>
              </a:rPr>
              <a:t>8.5.2 — </a:t>
            </a:r>
            <a:r>
              <a:rPr lang="fr-FR"/>
              <a:t>Table de routage des routeurs IP</a:t>
            </a:r>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66</a:t>
            </a:fld>
            <a:endParaRPr>
              <a:solidFill>
                <a:prstClr val="black"/>
              </a:solidFill>
            </a:endParaRPr>
          </a:p>
        </p:txBody>
      </p:sp>
    </p:spTree>
    <p:extLst>
      <p:ext uri="{BB962C8B-B14F-4D97-AF65-F5344CB8AC3E}">
        <p14:creationId xmlns:p14="http://schemas.microsoft.com/office/powerpoint/2010/main" val="123296736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buFontTx/>
              <a:buNone/>
            </a:pPr>
            <a:r>
              <a:rPr lang="fr-FR" sz="1200">
                <a:solidFill>
                  <a:schemeClr val="accent5">
                    <a:lumMod val="40000"/>
                    <a:lumOff val="60000"/>
                  </a:schemeClr>
                </a:solidFill>
              </a:rPr>
              <a:t>8</a:t>
            </a:r>
            <a:r>
              <a:rPr lang="fr-FR" sz="1200" baseline="0">
                <a:solidFill>
                  <a:schemeClr val="accent5">
                    <a:lumMod val="40000"/>
                    <a:lumOff val="60000"/>
                  </a:schemeClr>
                </a:solidFill>
              </a:rPr>
              <a:t> – </a:t>
            </a:r>
            <a:r>
              <a:rPr lang="fr-FR" sz="1200">
                <a:solidFill>
                  <a:schemeClr val="accent5">
                    <a:lumMod val="40000"/>
                    <a:lumOff val="60000"/>
                  </a:schemeClr>
                </a:solidFill>
              </a:rPr>
              <a:t>Couche Réseau</a:t>
            </a:r>
          </a:p>
          <a:p>
            <a:pPr rtl="0">
              <a:buFontTx/>
              <a:buNone/>
            </a:pPr>
            <a:r>
              <a:rPr lang="fr-FR" sz="1200" b="0"/>
              <a:t>8.5 — </a:t>
            </a:r>
            <a:r>
              <a:rPr lang="fr-FR">
                <a:solidFill>
                  <a:schemeClr val="accent5">
                    <a:lumMod val="40000"/>
                    <a:lumOff val="60000"/>
                  </a:schemeClr>
                </a:solidFill>
              </a:rPr>
              <a:t>Présentation au routage</a:t>
            </a:r>
          </a:p>
          <a:p>
            <a:pPr rtl="0">
              <a:lnSpc>
                <a:spcPct val="80000"/>
              </a:lnSpc>
              <a:buFontTx/>
              <a:buNone/>
            </a:pPr>
            <a:r>
              <a:rPr lang="fr-FR">
                <a:latin typeface="Arial" charset="0"/>
              </a:rPr>
              <a:t>8.5.3 – </a:t>
            </a:r>
            <a:r>
              <a:rPr lang="fr-FR" sz="1200"/>
              <a:t>Routage Statique</a:t>
            </a:r>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67</a:t>
            </a:fld>
            <a:endParaRPr>
              <a:solidFill>
                <a:prstClr val="black"/>
              </a:solidFill>
            </a:endParaRPr>
          </a:p>
        </p:txBody>
      </p:sp>
    </p:spTree>
    <p:extLst>
      <p:ext uri="{BB962C8B-B14F-4D97-AF65-F5344CB8AC3E}">
        <p14:creationId xmlns:p14="http://schemas.microsoft.com/office/powerpoint/2010/main" val="161934569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buFontTx/>
              <a:buNone/>
            </a:pPr>
            <a:r>
              <a:rPr lang="fr-FR" sz="1200">
                <a:solidFill>
                  <a:schemeClr val="accent5">
                    <a:lumMod val="40000"/>
                    <a:lumOff val="60000"/>
                  </a:schemeClr>
                </a:solidFill>
              </a:rPr>
              <a:t>8</a:t>
            </a:r>
            <a:r>
              <a:rPr lang="fr-FR" sz="1200" baseline="0">
                <a:solidFill>
                  <a:schemeClr val="accent5">
                    <a:lumMod val="40000"/>
                    <a:lumOff val="60000"/>
                  </a:schemeClr>
                </a:solidFill>
              </a:rPr>
              <a:t> – </a:t>
            </a:r>
            <a:r>
              <a:rPr lang="fr-FR" sz="1200">
                <a:solidFill>
                  <a:schemeClr val="accent5">
                    <a:lumMod val="40000"/>
                    <a:lumOff val="60000"/>
                  </a:schemeClr>
                </a:solidFill>
              </a:rPr>
              <a:t>Couche Réseau</a:t>
            </a:r>
          </a:p>
          <a:p>
            <a:pPr rtl="0">
              <a:buFontTx/>
              <a:buNone/>
            </a:pPr>
            <a:r>
              <a:rPr lang="fr-FR" sz="1200" b="0"/>
              <a:t>8.5 — </a:t>
            </a:r>
            <a:r>
              <a:rPr lang="fr-FR">
                <a:solidFill>
                  <a:schemeClr val="accent5">
                    <a:lumMod val="40000"/>
                    <a:lumOff val="60000"/>
                  </a:schemeClr>
                </a:solidFill>
              </a:rPr>
              <a:t>Présentation au routage</a:t>
            </a:r>
          </a:p>
          <a:p>
            <a:pPr rtl="0">
              <a:lnSpc>
                <a:spcPct val="80000"/>
              </a:lnSpc>
              <a:buFontTx/>
              <a:buNone/>
            </a:pPr>
            <a:r>
              <a:rPr lang="fr-FR">
                <a:latin typeface="Arial" charset="0"/>
              </a:rPr>
              <a:t>8.5.4 – </a:t>
            </a:r>
            <a:r>
              <a:rPr lang="fr-FR" sz="1200"/>
              <a:t>Routage Dynamique</a:t>
            </a:r>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68</a:t>
            </a:fld>
            <a:endParaRPr>
              <a:solidFill>
                <a:prstClr val="black"/>
              </a:solidFill>
            </a:endParaRPr>
          </a:p>
        </p:txBody>
      </p:sp>
    </p:spTree>
    <p:extLst>
      <p:ext uri="{BB962C8B-B14F-4D97-AF65-F5344CB8AC3E}">
        <p14:creationId xmlns:p14="http://schemas.microsoft.com/office/powerpoint/2010/main" val="189517910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buFontTx/>
              <a:buNone/>
            </a:pPr>
            <a:r>
              <a:rPr lang="fr-FR" sz="1200">
                <a:solidFill>
                  <a:schemeClr val="accent5">
                    <a:lumMod val="40000"/>
                    <a:lumOff val="60000"/>
                  </a:schemeClr>
                </a:solidFill>
              </a:rPr>
              <a:t>8</a:t>
            </a:r>
            <a:r>
              <a:rPr lang="fr-FR" sz="1200" baseline="0">
                <a:solidFill>
                  <a:schemeClr val="accent5">
                    <a:lumMod val="40000"/>
                    <a:lumOff val="60000"/>
                  </a:schemeClr>
                </a:solidFill>
              </a:rPr>
              <a:t> – </a:t>
            </a:r>
            <a:r>
              <a:rPr lang="fr-FR" sz="1200">
                <a:solidFill>
                  <a:schemeClr val="accent5">
                    <a:lumMod val="40000"/>
                    <a:lumOff val="60000"/>
                  </a:schemeClr>
                </a:solidFill>
              </a:rPr>
              <a:t>Couche Réseau</a:t>
            </a:r>
          </a:p>
          <a:p>
            <a:pPr rtl="0">
              <a:buFontTx/>
              <a:buNone/>
            </a:pPr>
            <a:r>
              <a:rPr lang="fr-FR" sz="1200" b="0"/>
              <a:t>8.5 — </a:t>
            </a:r>
            <a:r>
              <a:rPr lang="fr-FR">
                <a:solidFill>
                  <a:schemeClr val="accent5">
                    <a:lumMod val="40000"/>
                    <a:lumOff val="60000"/>
                  </a:schemeClr>
                </a:solidFill>
              </a:rPr>
              <a:t>Présentation au Routage</a:t>
            </a:r>
          </a:p>
          <a:p>
            <a:pPr rtl="0">
              <a:lnSpc>
                <a:spcPct val="80000"/>
              </a:lnSpc>
              <a:buFontTx/>
              <a:buNone/>
            </a:pPr>
            <a:r>
              <a:rPr lang="fr-FR">
                <a:latin typeface="Arial" charset="0"/>
              </a:rPr>
              <a:t>8.5.5 – </a:t>
            </a:r>
            <a:r>
              <a:rPr lang="fr-FR"/>
              <a:t>Vidéo - Table de routage d'un routeur IPv4</a:t>
            </a:r>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69</a:t>
            </a:fld>
            <a:endParaRPr>
              <a:solidFill>
                <a:prstClr val="black"/>
              </a:solidFill>
            </a:endParaRPr>
          </a:p>
        </p:txBody>
      </p:sp>
    </p:spTree>
    <p:extLst>
      <p:ext uri="{BB962C8B-B14F-4D97-AF65-F5344CB8AC3E}">
        <p14:creationId xmlns:p14="http://schemas.microsoft.com/office/powerpoint/2010/main" val="31553883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fr-FR"/>
              <a:t>7 - Commutation Ethernet</a:t>
            </a:r>
          </a:p>
          <a:p>
            <a:pPr rtl="0"/>
            <a:r>
              <a:rPr lang="fr-FR"/>
              <a:t>7.1 Trames Ethernet</a:t>
            </a:r>
          </a:p>
          <a:p>
            <a:pPr rtl="0"/>
            <a:r>
              <a:rPr lang="fr-FR"/>
              <a:t>7.1.3 – Sous-couche MAC</a:t>
            </a:r>
          </a:p>
        </p:txBody>
      </p:sp>
      <p:sp>
        <p:nvSpPr>
          <p:cNvPr id="4" name="Slide Number Placeholder 3"/>
          <p:cNvSpPr>
            <a:spLocks noGrp="1"/>
          </p:cNvSpPr>
          <p:nvPr>
            <p:ph type="sldNum" sz="quarter" idx="5"/>
          </p:nvPr>
        </p:nvSpPr>
        <p:spPr/>
        <p:txBody>
          <a:bodyPr/>
          <a:lstStyle/>
          <a:p>
            <a:pPr rtl="0"/>
            <a:fld id="{5641018C-6CAF-B84E-B92C-ECB119457FBA}" type="slidenum">
              <a:rPr/>
              <a:t>7</a:t>
            </a:fld>
            <a:endParaRPr/>
          </a:p>
        </p:txBody>
      </p:sp>
    </p:spTree>
    <p:extLst>
      <p:ext uri="{BB962C8B-B14F-4D97-AF65-F5344CB8AC3E}">
        <p14:creationId xmlns:p14="http://schemas.microsoft.com/office/powerpoint/2010/main" val="236995771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buFontTx/>
              <a:buNone/>
            </a:pPr>
            <a:r>
              <a:rPr lang="fr-FR" sz="1200">
                <a:solidFill>
                  <a:schemeClr val="accent5">
                    <a:lumMod val="40000"/>
                    <a:lumOff val="60000"/>
                  </a:schemeClr>
                </a:solidFill>
              </a:rPr>
              <a:t>8</a:t>
            </a:r>
            <a:r>
              <a:rPr lang="fr-FR" sz="1200" baseline="0">
                <a:solidFill>
                  <a:schemeClr val="accent5">
                    <a:lumMod val="40000"/>
                    <a:lumOff val="60000"/>
                  </a:schemeClr>
                </a:solidFill>
              </a:rPr>
              <a:t> – </a:t>
            </a:r>
            <a:r>
              <a:rPr lang="fr-FR" sz="1200">
                <a:solidFill>
                  <a:schemeClr val="accent5">
                    <a:lumMod val="40000"/>
                    <a:lumOff val="60000"/>
                  </a:schemeClr>
                </a:solidFill>
              </a:rPr>
              <a:t>Couche Réseau</a:t>
            </a:r>
          </a:p>
          <a:p>
            <a:pPr rtl="0">
              <a:buFontTx/>
              <a:buNone/>
            </a:pPr>
            <a:r>
              <a:rPr lang="fr-FR" sz="1200" b="0"/>
              <a:t>8.5 — </a:t>
            </a:r>
            <a:r>
              <a:rPr lang="fr-FR">
                <a:solidFill>
                  <a:schemeClr val="accent5">
                    <a:lumMod val="40000"/>
                    <a:lumOff val="60000"/>
                  </a:schemeClr>
                </a:solidFill>
              </a:rPr>
              <a:t>Présentation au Routage</a:t>
            </a:r>
          </a:p>
          <a:p>
            <a:pPr rtl="0">
              <a:lnSpc>
                <a:spcPct val="80000"/>
              </a:lnSpc>
              <a:buFontTx/>
              <a:buNone/>
            </a:pPr>
            <a:r>
              <a:rPr lang="fr-FR">
                <a:latin typeface="Arial" charset="0"/>
              </a:rPr>
              <a:t>8.5.6 — </a:t>
            </a:r>
            <a:r>
              <a:rPr lang="fr-FR"/>
              <a:t>Introduction à une table de routage IPv4</a:t>
            </a:r>
          </a:p>
          <a:p>
            <a:pPr marL="0" marR="0" indent="0" algn="l" defTabSz="457200" rtl="0" eaLnBrk="1" fontAlgn="auto" latinLnBrk="0" hangingPunct="1">
              <a:lnSpc>
                <a:spcPct val="80000"/>
              </a:lnSpc>
              <a:spcBef>
                <a:spcPts val="0"/>
              </a:spcBef>
              <a:spcAft>
                <a:spcPts val="0"/>
              </a:spcAft>
              <a:buClrTx/>
              <a:buSzTx/>
              <a:buFontTx/>
              <a:buNone/>
              <a:tabLst/>
              <a:defRPr/>
            </a:pPr>
            <a:r>
              <a:rPr lang="fr-FR">
                <a:latin typeface="Arial" charset="0"/>
              </a:rPr>
              <a:t>8.5.7 — </a:t>
            </a:r>
            <a:r>
              <a:rPr lang="fr-FR" sz="1200">
                <a:effectLst/>
              </a:rPr>
              <a:t>Vérifiez votre compréhension — </a:t>
            </a:r>
            <a:r>
              <a:rPr lang="fr-FR">
                <a:solidFill>
                  <a:schemeClr val="accent5">
                    <a:lumMod val="40000"/>
                    <a:lumOff val="60000"/>
                  </a:schemeClr>
                </a:solidFill>
              </a:rPr>
              <a:t>Présentation au Routage</a:t>
            </a:r>
          </a:p>
          <a:p>
            <a:pPr>
              <a:lnSpc>
                <a:spcPct val="80000"/>
              </a:lnSpc>
              <a:buFontTx/>
              <a:buNone/>
            </a:pPr>
            <a:endParaRPr lang="en-US" dirty="0"/>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70</a:t>
            </a:fld>
            <a:endParaRPr>
              <a:solidFill>
                <a:prstClr val="black"/>
              </a:solidFill>
            </a:endParaRPr>
          </a:p>
        </p:txBody>
      </p:sp>
    </p:spTree>
    <p:extLst>
      <p:ext uri="{BB962C8B-B14F-4D97-AF65-F5344CB8AC3E}">
        <p14:creationId xmlns:p14="http://schemas.microsoft.com/office/powerpoint/2010/main" val="264047548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buFontTx/>
              <a:buNone/>
            </a:pPr>
            <a:r>
              <a:rPr lang="fr-FR" sz="1200">
                <a:solidFill>
                  <a:schemeClr val="accent5">
                    <a:lumMod val="40000"/>
                    <a:lumOff val="60000"/>
                  </a:schemeClr>
                </a:solidFill>
              </a:rPr>
              <a:t>8</a:t>
            </a:r>
            <a:r>
              <a:rPr lang="fr-FR" sz="1200" baseline="0">
                <a:solidFill>
                  <a:schemeClr val="accent5">
                    <a:lumMod val="40000"/>
                    <a:lumOff val="60000"/>
                  </a:schemeClr>
                </a:solidFill>
              </a:rPr>
              <a:t> – </a:t>
            </a:r>
            <a:r>
              <a:rPr lang="fr-FR" sz="1200">
                <a:solidFill>
                  <a:schemeClr val="accent5">
                    <a:lumMod val="40000"/>
                    <a:lumOff val="60000"/>
                  </a:schemeClr>
                </a:solidFill>
              </a:rPr>
              <a:t>Couche Réseau</a:t>
            </a:r>
          </a:p>
          <a:p>
            <a:pPr rtl="0">
              <a:buFontTx/>
              <a:buNone/>
            </a:pPr>
            <a:r>
              <a:rPr lang="fr-FR" sz="1200" b="0"/>
              <a:t>8.6 – </a:t>
            </a:r>
            <a:r>
              <a:rPr lang="fr-FR">
                <a:solidFill>
                  <a:schemeClr val="accent5">
                    <a:lumMod val="40000"/>
                    <a:lumOff val="60000"/>
                  </a:schemeClr>
                </a:solidFill>
              </a:rPr>
              <a:t>Module pratique et questionnaire</a:t>
            </a:r>
          </a:p>
          <a:p>
            <a:pPr rtl="0">
              <a:lnSpc>
                <a:spcPct val="80000"/>
              </a:lnSpc>
              <a:buFontTx/>
              <a:buNone/>
            </a:pPr>
            <a:r>
              <a:rPr lang="fr-FR">
                <a:latin typeface="Arial" charset="0"/>
              </a:rPr>
              <a:t>8.6.1</a:t>
            </a:r>
            <a:r>
              <a:rPr lang="fr-FR" baseline="0">
                <a:latin typeface="Arial" charset="0"/>
              </a:rPr>
              <a:t> – </a:t>
            </a:r>
            <a:r>
              <a:rPr lang="fr-FR"/>
              <a:t>Qu'est-ce que j'ai appris dans ce module?</a:t>
            </a:r>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71</a:t>
            </a:fld>
            <a:endParaRPr>
              <a:solidFill>
                <a:prstClr val="black"/>
              </a:solidFill>
            </a:endParaRPr>
          </a:p>
        </p:txBody>
      </p:sp>
    </p:spTree>
    <p:extLst>
      <p:ext uri="{BB962C8B-B14F-4D97-AF65-F5344CB8AC3E}">
        <p14:creationId xmlns:p14="http://schemas.microsoft.com/office/powerpoint/2010/main" val="365335007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6397">
              <a:defRPr sz="2400">
                <a:solidFill>
                  <a:schemeClr val="tx1"/>
                </a:solidFill>
                <a:latin typeface="Arial" charset="0"/>
                <a:ea typeface="ＭＳ Ｐゴシック" charset="0"/>
                <a:cs typeface="ＭＳ Ｐゴシック" charset="0"/>
              </a:defRPr>
            </a:lvl1pPr>
            <a:lvl2pPr marL="729057" indent="-280406" defTabSz="886397">
              <a:defRPr sz="2400">
                <a:solidFill>
                  <a:schemeClr val="tx1"/>
                </a:solidFill>
                <a:latin typeface="Arial" charset="0"/>
                <a:ea typeface="ＭＳ Ｐゴシック" charset="0"/>
              </a:defRPr>
            </a:lvl2pPr>
            <a:lvl3pPr marL="1121626" indent="-224325" defTabSz="886397">
              <a:defRPr sz="2400">
                <a:solidFill>
                  <a:schemeClr val="tx1"/>
                </a:solidFill>
                <a:latin typeface="Arial" charset="0"/>
                <a:ea typeface="ＭＳ Ｐゴシック" charset="0"/>
              </a:defRPr>
            </a:lvl3pPr>
            <a:lvl4pPr marL="1570276" indent="-224325" defTabSz="886397">
              <a:defRPr sz="2400">
                <a:solidFill>
                  <a:schemeClr val="tx1"/>
                </a:solidFill>
                <a:latin typeface="Arial" charset="0"/>
                <a:ea typeface="ＭＳ Ｐゴシック" charset="0"/>
              </a:defRPr>
            </a:lvl4pPr>
            <a:lvl5pPr marL="2018927" indent="-224325" defTabSz="886397">
              <a:defRPr sz="2400">
                <a:solidFill>
                  <a:schemeClr val="tx1"/>
                </a:solidFill>
                <a:latin typeface="Arial" charset="0"/>
                <a:ea typeface="ＭＳ Ｐゴシック" charset="0"/>
              </a:defRPr>
            </a:lvl5pPr>
            <a:lvl6pPr marL="2467577"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16227"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364878"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13528"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pPr rtl="0"/>
            <a:fld id="{6C92755B-29FD-8743-9094-C0E3A734D22E}" type="slidenum">
              <a:rPr sz="800"/>
              <a:pPr rtl="0"/>
              <a:t>72</a:t>
            </a:fld>
            <a:endParaRPr sz="800"/>
          </a:p>
        </p:txBody>
      </p:sp>
      <p:sp>
        <p:nvSpPr>
          <p:cNvPr id="57346" name="Rectangle 2"/>
          <p:cNvSpPr>
            <a:spLocks noGrp="1" noRot="1" noChangeAspect="1" noChangeArrowheads="1" noTextEdit="1"/>
          </p:cNvSpPr>
          <p:nvPr>
            <p:ph type="sldImg"/>
          </p:nvPr>
        </p:nvSpPr>
        <p:spPr>
          <a:xfrm>
            <a:off x="381000" y="685800"/>
            <a:ext cx="6096000" cy="3429000"/>
          </a:xfrm>
          <a:ln/>
        </p:spPr>
      </p:sp>
      <p:sp>
        <p:nvSpPr>
          <p:cNvPr id="573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lnSpc>
                <a:spcPct val="80000"/>
              </a:lnSpc>
              <a:buFontTx/>
              <a:buNone/>
            </a:pPr>
            <a:r>
              <a:rPr lang="fr-FR">
                <a:latin typeface="Arial" charset="0"/>
              </a:rPr>
              <a:t>New Terms and Commands</a:t>
            </a:r>
          </a:p>
        </p:txBody>
      </p:sp>
    </p:spTree>
    <p:extLst>
      <p:ext uri="{BB962C8B-B14F-4D97-AF65-F5344CB8AC3E}">
        <p14:creationId xmlns:p14="http://schemas.microsoft.com/office/powerpoint/2010/main" val="402407463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6397">
              <a:defRPr sz="2400">
                <a:solidFill>
                  <a:schemeClr val="tx1"/>
                </a:solidFill>
                <a:latin typeface="Arial" charset="0"/>
                <a:ea typeface="ＭＳ Ｐゴシック" charset="0"/>
                <a:cs typeface="ＭＳ Ｐゴシック" charset="0"/>
              </a:defRPr>
            </a:lvl1pPr>
            <a:lvl2pPr marL="729057" indent="-280406" defTabSz="886397">
              <a:defRPr sz="2400">
                <a:solidFill>
                  <a:schemeClr val="tx1"/>
                </a:solidFill>
                <a:latin typeface="Arial" charset="0"/>
                <a:ea typeface="ＭＳ Ｐゴシック" charset="0"/>
              </a:defRPr>
            </a:lvl2pPr>
            <a:lvl3pPr marL="1121626" indent="-224325" defTabSz="886397">
              <a:defRPr sz="2400">
                <a:solidFill>
                  <a:schemeClr val="tx1"/>
                </a:solidFill>
                <a:latin typeface="Arial" charset="0"/>
                <a:ea typeface="ＭＳ Ｐゴシック" charset="0"/>
              </a:defRPr>
            </a:lvl3pPr>
            <a:lvl4pPr marL="1570276" indent="-224325" defTabSz="886397">
              <a:defRPr sz="2400">
                <a:solidFill>
                  <a:schemeClr val="tx1"/>
                </a:solidFill>
                <a:latin typeface="Arial" charset="0"/>
                <a:ea typeface="ＭＳ Ｐゴシック" charset="0"/>
              </a:defRPr>
            </a:lvl4pPr>
            <a:lvl5pPr marL="2018927" indent="-224325" defTabSz="886397">
              <a:defRPr sz="2400">
                <a:solidFill>
                  <a:schemeClr val="tx1"/>
                </a:solidFill>
                <a:latin typeface="Arial" charset="0"/>
                <a:ea typeface="ＭＳ Ｐゴシック" charset="0"/>
              </a:defRPr>
            </a:lvl5pPr>
            <a:lvl6pPr marL="2467577"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16227"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364878"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13528" indent="-224325" algn="ctr" defTabSz="886397"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pPr rtl="0"/>
            <a:fld id="{6C92755B-29FD-8743-9094-C0E3A734D22E}" type="slidenum">
              <a:rPr sz="800"/>
              <a:pPr rtl="0"/>
              <a:t>73</a:t>
            </a:fld>
            <a:endParaRPr sz="800"/>
          </a:p>
        </p:txBody>
      </p:sp>
      <p:sp>
        <p:nvSpPr>
          <p:cNvPr id="57346" name="Rectangle 2"/>
          <p:cNvSpPr>
            <a:spLocks noGrp="1" noRot="1" noChangeAspect="1" noChangeArrowheads="1" noTextEdit="1"/>
          </p:cNvSpPr>
          <p:nvPr>
            <p:ph type="sldImg"/>
          </p:nvPr>
        </p:nvSpPr>
        <p:spPr>
          <a:xfrm>
            <a:off x="381000" y="685800"/>
            <a:ext cx="6096000" cy="3429000"/>
          </a:xfrm>
          <a:ln/>
        </p:spPr>
      </p:sp>
      <p:sp>
        <p:nvSpPr>
          <p:cNvPr id="573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lnSpc>
                <a:spcPct val="80000"/>
              </a:lnSpc>
              <a:buFontTx/>
              <a:buNone/>
            </a:pPr>
            <a:r>
              <a:rPr lang="fr-FR">
                <a:latin typeface="Arial" charset="0"/>
              </a:rPr>
              <a:t>New Terms and Commands</a:t>
            </a:r>
          </a:p>
        </p:txBody>
      </p:sp>
    </p:spTree>
    <p:extLst>
      <p:ext uri="{BB962C8B-B14F-4D97-AF65-F5344CB8AC3E}">
        <p14:creationId xmlns:p14="http://schemas.microsoft.com/office/powerpoint/2010/main" val="70029029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buFontTx/>
              <a:buNone/>
            </a:pPr>
            <a:r>
              <a:rPr lang="fr-FR" b="0"/>
              <a:t>Programme Cisco Networking Academy</a:t>
            </a:r>
          </a:p>
          <a:p>
            <a:pPr rtl="0">
              <a:buFontTx/>
              <a:buNone/>
            </a:pPr>
            <a:r>
              <a:rPr lang="fr-FR" b="0"/>
              <a:t>Introduction aux Réseaux v7.0 (ITN)</a:t>
            </a:r>
          </a:p>
          <a:p>
            <a:pPr rtl="0">
              <a:buFontTx/>
              <a:buNone/>
            </a:pPr>
            <a:r>
              <a:rPr lang="fr-FR" sz="1200" b="0"/>
              <a:t>Module 9: Résolution d'adresse</a:t>
            </a:r>
          </a:p>
          <a:p>
            <a:endParaRPr lang="en-US" dirty="0"/>
          </a:p>
        </p:txBody>
      </p:sp>
      <p:sp>
        <p:nvSpPr>
          <p:cNvPr id="4" name="Slide Number Placeholder 3"/>
          <p:cNvSpPr>
            <a:spLocks noGrp="1"/>
          </p:cNvSpPr>
          <p:nvPr>
            <p:ph type="sldNum" sz="quarter" idx="10"/>
          </p:nvPr>
        </p:nvSpPr>
        <p:spPr/>
        <p:txBody>
          <a:bodyPr/>
          <a:lstStyle/>
          <a:p>
            <a:pPr rtl="0"/>
            <a:fld id="{5641018C-6CAF-B84E-B92C-ECB119457FBA}" type="slidenum">
              <a:rPr/>
              <a:t>74</a:t>
            </a:fld>
            <a:endParaRPr/>
          </a:p>
        </p:txBody>
      </p:sp>
    </p:spTree>
    <p:extLst>
      <p:ext uri="{BB962C8B-B14F-4D97-AF65-F5344CB8AC3E}">
        <p14:creationId xmlns:p14="http://schemas.microsoft.com/office/powerpoint/2010/main" val="157202027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rtl="0"/>
            <a:fld id="{7C839C26-801B-42B6-A101-60F37FE2B0A8}" type="slidenum">
              <a:rPr sz="800" b="0">
                <a:solidFill>
                  <a:prstClr val="black"/>
                </a:solidFill>
              </a:rPr>
              <a:pPr algn="r" rtl="0"/>
              <a:t>75</a:t>
            </a:fld>
            <a:endParaRPr sz="800" b="0">
              <a:solidFill>
                <a:prstClr val="black"/>
              </a:solidFill>
            </a:endParaRPr>
          </a:p>
        </p:txBody>
      </p:sp>
      <p:sp>
        <p:nvSpPr>
          <p:cNvPr id="18435" name="Rectangle 2"/>
          <p:cNvSpPr>
            <a:spLocks noGrp="1" noRot="1" noChangeAspect="1" noChangeArrowheads="1" noTextEdit="1"/>
          </p:cNvSpPr>
          <p:nvPr>
            <p:ph type="sldImg"/>
          </p:nvPr>
        </p:nvSpPr>
        <p:spPr>
          <a:ln/>
        </p:spPr>
      </p:sp>
      <p:sp>
        <p:nvSpPr>
          <p:cNvPr id="184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buFontTx/>
              <a:buNone/>
            </a:pPr>
            <a:r>
              <a:rPr lang="fr-FR" sz="1200" b="0"/>
              <a:t>9 - Résolution d'adresse</a:t>
            </a:r>
          </a:p>
          <a:p>
            <a:pPr rtl="0">
              <a:buFontTx/>
              <a:buNone/>
            </a:pPr>
            <a:r>
              <a:rPr lang="fr-FR" sz="1200" b="0"/>
              <a:t>9.0.2</a:t>
            </a:r>
          </a:p>
        </p:txBody>
      </p:sp>
    </p:spTree>
    <p:extLst>
      <p:ext uri="{BB962C8B-B14F-4D97-AF65-F5344CB8AC3E}">
        <p14:creationId xmlns:p14="http://schemas.microsoft.com/office/powerpoint/2010/main" val="120524622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buFontTx/>
              <a:buNone/>
            </a:pPr>
            <a:r>
              <a:rPr lang="fr-FR" sz="1200" b="0"/>
              <a:t>9 - Résolution d'adresse</a:t>
            </a:r>
          </a:p>
          <a:p>
            <a:pPr rtl="0">
              <a:buFontTx/>
              <a:buNone/>
            </a:pPr>
            <a:r>
              <a:rPr lang="fr-FR" sz="1200" b="0"/>
              <a:t>9.1 MAC et IP</a:t>
            </a:r>
          </a:p>
          <a:p>
            <a:endParaRPr lang="en-US" dirty="0"/>
          </a:p>
        </p:txBody>
      </p:sp>
      <p:sp>
        <p:nvSpPr>
          <p:cNvPr id="4" name="Slide Number Placeholder 3"/>
          <p:cNvSpPr>
            <a:spLocks noGrp="1"/>
          </p:cNvSpPr>
          <p:nvPr>
            <p:ph type="sldNum" sz="quarter" idx="10"/>
          </p:nvPr>
        </p:nvSpPr>
        <p:spPr/>
        <p:txBody>
          <a:bodyPr/>
          <a:lstStyle/>
          <a:p>
            <a:pPr rtl="0"/>
            <a:fld id="{5641018C-6CAF-B84E-B92C-ECB119457FBA}" type="slidenum">
              <a:rPr/>
              <a:t>76</a:t>
            </a:fld>
            <a:endParaRPr/>
          </a:p>
        </p:txBody>
      </p:sp>
    </p:spTree>
    <p:extLst>
      <p:ext uri="{BB962C8B-B14F-4D97-AF65-F5344CB8AC3E}">
        <p14:creationId xmlns:p14="http://schemas.microsoft.com/office/powerpoint/2010/main" val="188965237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fr-FR"/>
              <a:t>9 - Résolution d'adresse</a:t>
            </a:r>
          </a:p>
          <a:p>
            <a:pPr rtl="0"/>
            <a:r>
              <a:rPr lang="fr-FR"/>
              <a:t>9.1 — MAC et IP</a:t>
            </a:r>
          </a:p>
          <a:p>
            <a:pPr rtl="0"/>
            <a:r>
              <a:rPr lang="fr-FR"/>
              <a:t>9.1.1 – Destination sur le même réseau</a:t>
            </a:r>
          </a:p>
        </p:txBody>
      </p:sp>
      <p:sp>
        <p:nvSpPr>
          <p:cNvPr id="4" name="Slide Number Placeholder 3"/>
          <p:cNvSpPr>
            <a:spLocks noGrp="1"/>
          </p:cNvSpPr>
          <p:nvPr>
            <p:ph type="sldNum" sz="quarter" idx="5"/>
          </p:nvPr>
        </p:nvSpPr>
        <p:spPr/>
        <p:txBody>
          <a:bodyPr/>
          <a:lstStyle/>
          <a:p>
            <a:pPr rtl="0"/>
            <a:fld id="{5641018C-6CAF-B84E-B92C-ECB119457FBA}" type="slidenum">
              <a:rPr/>
              <a:t>77</a:t>
            </a:fld>
            <a:endParaRPr/>
          </a:p>
        </p:txBody>
      </p:sp>
    </p:spTree>
    <p:extLst>
      <p:ext uri="{BB962C8B-B14F-4D97-AF65-F5344CB8AC3E}">
        <p14:creationId xmlns:p14="http://schemas.microsoft.com/office/powerpoint/2010/main" val="284500731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fr-FR"/>
              <a:t>9 - Résolution d'adresse</a:t>
            </a:r>
          </a:p>
          <a:p>
            <a:pPr rtl="0"/>
            <a:r>
              <a:rPr lang="fr-FR"/>
              <a:t>9.1 - MAC et IP</a:t>
            </a:r>
          </a:p>
          <a:p>
            <a:pPr rtl="0"/>
            <a:r>
              <a:rPr lang="fr-FR"/>
              <a:t>9.1.2 - Destination sur un réseau distant</a:t>
            </a:r>
          </a:p>
        </p:txBody>
      </p:sp>
      <p:sp>
        <p:nvSpPr>
          <p:cNvPr id="4" name="Slide Number Placeholder 3"/>
          <p:cNvSpPr>
            <a:spLocks noGrp="1"/>
          </p:cNvSpPr>
          <p:nvPr>
            <p:ph type="sldNum" sz="quarter" idx="5"/>
          </p:nvPr>
        </p:nvSpPr>
        <p:spPr/>
        <p:txBody>
          <a:bodyPr/>
          <a:lstStyle/>
          <a:p>
            <a:pPr rtl="0"/>
            <a:fld id="{5641018C-6CAF-B84E-B92C-ECB119457FBA}" type="slidenum">
              <a:rPr/>
              <a:t>78</a:t>
            </a:fld>
            <a:endParaRPr/>
          </a:p>
        </p:txBody>
      </p:sp>
    </p:spTree>
    <p:extLst>
      <p:ext uri="{BB962C8B-B14F-4D97-AF65-F5344CB8AC3E}">
        <p14:creationId xmlns:p14="http://schemas.microsoft.com/office/powerpoint/2010/main" val="368721392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buFontTx/>
              <a:buNone/>
            </a:pPr>
            <a:r>
              <a:rPr lang="fr-FR" sz="1200" b="0"/>
              <a:t>9 - Résolution d'adresse</a:t>
            </a:r>
          </a:p>
          <a:p>
            <a:pPr rtl="0">
              <a:buFontTx/>
              <a:buNone/>
            </a:pPr>
            <a:r>
              <a:rPr lang="fr-FR" sz="1200" b="0"/>
              <a:t>9.2 — ARP</a:t>
            </a:r>
          </a:p>
          <a:p>
            <a:endParaRPr lang="en-US" dirty="0"/>
          </a:p>
        </p:txBody>
      </p:sp>
      <p:sp>
        <p:nvSpPr>
          <p:cNvPr id="4" name="Slide Number Placeholder 3"/>
          <p:cNvSpPr>
            <a:spLocks noGrp="1"/>
          </p:cNvSpPr>
          <p:nvPr>
            <p:ph type="sldNum" sz="quarter" idx="10"/>
          </p:nvPr>
        </p:nvSpPr>
        <p:spPr/>
        <p:txBody>
          <a:bodyPr/>
          <a:lstStyle/>
          <a:p>
            <a:pPr rtl="0"/>
            <a:fld id="{5641018C-6CAF-B84E-B92C-ECB119457FBA}" type="slidenum">
              <a:rPr/>
              <a:t>79</a:t>
            </a:fld>
            <a:endParaRPr/>
          </a:p>
        </p:txBody>
      </p:sp>
    </p:spTree>
    <p:extLst>
      <p:ext uri="{BB962C8B-B14F-4D97-AF65-F5344CB8AC3E}">
        <p14:creationId xmlns:p14="http://schemas.microsoft.com/office/powerpoint/2010/main" val="7533256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fr-FR"/>
              <a:t>7 - Commutation Ethernet</a:t>
            </a:r>
          </a:p>
          <a:p>
            <a:pPr rtl="0"/>
            <a:r>
              <a:rPr lang="fr-FR"/>
              <a:t>7.1 Trames Ethernet</a:t>
            </a:r>
          </a:p>
          <a:p>
            <a:pPr rtl="0"/>
            <a:r>
              <a:rPr lang="fr-FR"/>
              <a:t>7.1.4 – Champs d'une trame Ethernet</a:t>
            </a:r>
          </a:p>
          <a:p>
            <a:pPr rtl="0"/>
            <a:r>
              <a:rPr lang="fr-FR"/>
              <a:t>7.1.5 — Vérifiez votre compréhension — Commutation Ethernet</a:t>
            </a:r>
          </a:p>
        </p:txBody>
      </p:sp>
      <p:sp>
        <p:nvSpPr>
          <p:cNvPr id="4" name="Slide Number Placeholder 3"/>
          <p:cNvSpPr>
            <a:spLocks noGrp="1"/>
          </p:cNvSpPr>
          <p:nvPr>
            <p:ph type="sldNum" sz="quarter" idx="5"/>
          </p:nvPr>
        </p:nvSpPr>
        <p:spPr/>
        <p:txBody>
          <a:bodyPr/>
          <a:lstStyle/>
          <a:p>
            <a:pPr rtl="0"/>
            <a:fld id="{5641018C-6CAF-B84E-B92C-ECB119457FBA}" type="slidenum">
              <a:rPr/>
              <a:t>8</a:t>
            </a:fld>
            <a:endParaRPr/>
          </a:p>
        </p:txBody>
      </p:sp>
    </p:spTree>
    <p:extLst>
      <p:ext uri="{BB962C8B-B14F-4D97-AF65-F5344CB8AC3E}">
        <p14:creationId xmlns:p14="http://schemas.microsoft.com/office/powerpoint/2010/main" val="3244073979"/>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fr-FR"/>
              <a:t>9 - Résolution d'adresse</a:t>
            </a:r>
          </a:p>
          <a:p>
            <a:pPr rtl="0"/>
            <a:r>
              <a:rPr lang="fr-FR"/>
              <a:t>9.2 — ARP</a:t>
            </a:r>
          </a:p>
          <a:p>
            <a:pPr rtl="0"/>
            <a:r>
              <a:rPr lang="fr-FR"/>
              <a:t>9.2.1 - Aperçu de l'ARP</a:t>
            </a:r>
          </a:p>
        </p:txBody>
      </p:sp>
      <p:sp>
        <p:nvSpPr>
          <p:cNvPr id="4" name="Slide Number Placeholder 3"/>
          <p:cNvSpPr>
            <a:spLocks noGrp="1"/>
          </p:cNvSpPr>
          <p:nvPr>
            <p:ph type="sldNum" sz="quarter" idx="5"/>
          </p:nvPr>
        </p:nvSpPr>
        <p:spPr/>
        <p:txBody>
          <a:bodyPr/>
          <a:lstStyle/>
          <a:p>
            <a:pPr rtl="0"/>
            <a:fld id="{5641018C-6CAF-B84E-B92C-ECB119457FBA}" type="slidenum">
              <a:rPr/>
              <a:t>80</a:t>
            </a:fld>
            <a:endParaRPr/>
          </a:p>
        </p:txBody>
      </p:sp>
    </p:spTree>
    <p:extLst>
      <p:ext uri="{BB962C8B-B14F-4D97-AF65-F5344CB8AC3E}">
        <p14:creationId xmlns:p14="http://schemas.microsoft.com/office/powerpoint/2010/main" val="242641563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fr-FR"/>
              <a:t>9 - Résolution d'adresse</a:t>
            </a:r>
          </a:p>
          <a:p>
            <a:pPr rtl="0"/>
            <a:r>
              <a:rPr lang="fr-FR"/>
              <a:t>9.2 — ARP</a:t>
            </a:r>
          </a:p>
          <a:p>
            <a:pPr rtl="0"/>
            <a:r>
              <a:rPr lang="fr-FR"/>
              <a:t>9.2.2 - Fonctions du protocole ARP</a:t>
            </a:r>
          </a:p>
        </p:txBody>
      </p:sp>
      <p:sp>
        <p:nvSpPr>
          <p:cNvPr id="4" name="Slide Number Placeholder 3"/>
          <p:cNvSpPr>
            <a:spLocks noGrp="1"/>
          </p:cNvSpPr>
          <p:nvPr>
            <p:ph type="sldNum" sz="quarter" idx="5"/>
          </p:nvPr>
        </p:nvSpPr>
        <p:spPr/>
        <p:txBody>
          <a:bodyPr/>
          <a:lstStyle/>
          <a:p>
            <a:pPr rtl="0"/>
            <a:fld id="{5641018C-6CAF-B84E-B92C-ECB119457FBA}" type="slidenum">
              <a:rPr/>
              <a:t>81</a:t>
            </a:fld>
            <a:endParaRPr/>
          </a:p>
        </p:txBody>
      </p:sp>
    </p:spTree>
    <p:extLst>
      <p:ext uri="{BB962C8B-B14F-4D97-AF65-F5344CB8AC3E}">
        <p14:creationId xmlns:p14="http://schemas.microsoft.com/office/powerpoint/2010/main" val="2003891973"/>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fr-FR"/>
              <a:t>9 - Résolution d'adresse</a:t>
            </a:r>
          </a:p>
          <a:p>
            <a:pPr rtl="0"/>
            <a:r>
              <a:rPr lang="fr-FR"/>
              <a:t>9.2 — ARP</a:t>
            </a:r>
          </a:p>
          <a:p>
            <a:pPr rtl="0"/>
            <a:r>
              <a:rPr lang="fr-FR"/>
              <a:t>9.2.3 — Vidéo - Requête ARP</a:t>
            </a:r>
          </a:p>
        </p:txBody>
      </p:sp>
      <p:sp>
        <p:nvSpPr>
          <p:cNvPr id="4" name="Slide Number Placeholder 3"/>
          <p:cNvSpPr>
            <a:spLocks noGrp="1"/>
          </p:cNvSpPr>
          <p:nvPr>
            <p:ph type="sldNum" sz="quarter" idx="5"/>
          </p:nvPr>
        </p:nvSpPr>
        <p:spPr/>
        <p:txBody>
          <a:bodyPr/>
          <a:lstStyle/>
          <a:p>
            <a:pPr rtl="0"/>
            <a:fld id="{5641018C-6CAF-B84E-B92C-ECB119457FBA}" type="slidenum">
              <a:rPr/>
              <a:t>82</a:t>
            </a:fld>
            <a:endParaRPr/>
          </a:p>
        </p:txBody>
      </p:sp>
    </p:spTree>
    <p:extLst>
      <p:ext uri="{BB962C8B-B14F-4D97-AF65-F5344CB8AC3E}">
        <p14:creationId xmlns:p14="http://schemas.microsoft.com/office/powerpoint/2010/main" val="2342444643"/>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fr-FR"/>
              <a:t>9 - Résolution d'adresse</a:t>
            </a:r>
          </a:p>
          <a:p>
            <a:pPr rtl="0"/>
            <a:r>
              <a:rPr lang="fr-FR"/>
              <a:t>9.2 — ARP</a:t>
            </a:r>
          </a:p>
          <a:p>
            <a:pPr rtl="0"/>
            <a:r>
              <a:rPr lang="fr-FR"/>
              <a:t>9.2.6 - Suppression des entrées d'une table ARP</a:t>
            </a:r>
          </a:p>
        </p:txBody>
      </p:sp>
      <p:sp>
        <p:nvSpPr>
          <p:cNvPr id="4" name="Slide Number Placeholder 3"/>
          <p:cNvSpPr>
            <a:spLocks noGrp="1"/>
          </p:cNvSpPr>
          <p:nvPr>
            <p:ph type="sldNum" sz="quarter" idx="5"/>
          </p:nvPr>
        </p:nvSpPr>
        <p:spPr/>
        <p:txBody>
          <a:bodyPr/>
          <a:lstStyle/>
          <a:p>
            <a:pPr rtl="0"/>
            <a:fld id="{5641018C-6CAF-B84E-B92C-ECB119457FBA}" type="slidenum">
              <a:rPr/>
              <a:t>83</a:t>
            </a:fld>
            <a:endParaRPr/>
          </a:p>
        </p:txBody>
      </p:sp>
    </p:spTree>
    <p:extLst>
      <p:ext uri="{BB962C8B-B14F-4D97-AF65-F5344CB8AC3E}">
        <p14:creationId xmlns:p14="http://schemas.microsoft.com/office/powerpoint/2010/main" val="2876278454"/>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fr-FR"/>
              <a:t>9 - Résolution d'adresse</a:t>
            </a:r>
          </a:p>
          <a:p>
            <a:pPr rtl="0"/>
            <a:r>
              <a:rPr lang="fr-FR"/>
              <a:t>9.2 — ARP</a:t>
            </a:r>
          </a:p>
          <a:p>
            <a:pPr rtl="0"/>
            <a:r>
              <a:rPr lang="fr-FR"/>
              <a:t>9.2.7 – Tables ARP sur les périphériques réseau</a:t>
            </a:r>
          </a:p>
        </p:txBody>
      </p:sp>
      <p:sp>
        <p:nvSpPr>
          <p:cNvPr id="4" name="Slide Number Placeholder 3"/>
          <p:cNvSpPr>
            <a:spLocks noGrp="1"/>
          </p:cNvSpPr>
          <p:nvPr>
            <p:ph type="sldNum" sz="quarter" idx="5"/>
          </p:nvPr>
        </p:nvSpPr>
        <p:spPr/>
        <p:txBody>
          <a:bodyPr/>
          <a:lstStyle/>
          <a:p>
            <a:pPr rtl="0"/>
            <a:fld id="{5641018C-6CAF-B84E-B92C-ECB119457FBA}" type="slidenum">
              <a:rPr/>
              <a:t>84</a:t>
            </a:fld>
            <a:endParaRPr/>
          </a:p>
        </p:txBody>
      </p:sp>
    </p:spTree>
    <p:extLst>
      <p:ext uri="{BB962C8B-B14F-4D97-AF65-F5344CB8AC3E}">
        <p14:creationId xmlns:p14="http://schemas.microsoft.com/office/powerpoint/2010/main" val="2854815850"/>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fr-FR"/>
              <a:t>9 - Résolution d'adresse</a:t>
            </a:r>
          </a:p>
          <a:p>
            <a:pPr rtl="0"/>
            <a:r>
              <a:rPr lang="fr-FR"/>
              <a:t>9.2 — ARP</a:t>
            </a:r>
          </a:p>
          <a:p>
            <a:pPr rtl="0"/>
            <a:r>
              <a:rPr lang="fr-FR"/>
              <a:t>9.2.8 — Problèmes ARP — Diffusion de l'ARP et usurpation d'identité de l'ARP</a:t>
            </a:r>
          </a:p>
        </p:txBody>
      </p:sp>
      <p:sp>
        <p:nvSpPr>
          <p:cNvPr id="4" name="Slide Number Placeholder 3"/>
          <p:cNvSpPr>
            <a:spLocks noGrp="1"/>
          </p:cNvSpPr>
          <p:nvPr>
            <p:ph type="sldNum" sz="quarter" idx="5"/>
          </p:nvPr>
        </p:nvSpPr>
        <p:spPr/>
        <p:txBody>
          <a:bodyPr/>
          <a:lstStyle/>
          <a:p>
            <a:pPr rtl="0"/>
            <a:fld id="{5641018C-6CAF-B84E-B92C-ECB119457FBA}" type="slidenum">
              <a:rPr/>
              <a:t>85</a:t>
            </a:fld>
            <a:endParaRPr/>
          </a:p>
        </p:txBody>
      </p:sp>
    </p:spTree>
    <p:extLst>
      <p:ext uri="{BB962C8B-B14F-4D97-AF65-F5344CB8AC3E}">
        <p14:creationId xmlns:p14="http://schemas.microsoft.com/office/powerpoint/2010/main" val="1541487541"/>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buFontTx/>
              <a:buNone/>
            </a:pPr>
            <a:r>
              <a:rPr lang="fr-FR" sz="1200" b="0"/>
              <a:t>9 - Résolution d'adresse</a:t>
            </a:r>
          </a:p>
          <a:p>
            <a:pPr rtl="0">
              <a:buFontTx/>
              <a:buNone/>
            </a:pPr>
            <a:r>
              <a:rPr lang="fr-FR" sz="1200" b="0"/>
              <a:t>9.3 Câblage en cuivre</a:t>
            </a:r>
          </a:p>
          <a:p>
            <a:endParaRPr lang="en-US" dirty="0"/>
          </a:p>
        </p:txBody>
      </p:sp>
      <p:sp>
        <p:nvSpPr>
          <p:cNvPr id="4" name="Slide Number Placeholder 3"/>
          <p:cNvSpPr>
            <a:spLocks noGrp="1"/>
          </p:cNvSpPr>
          <p:nvPr>
            <p:ph type="sldNum" sz="quarter" idx="10"/>
          </p:nvPr>
        </p:nvSpPr>
        <p:spPr/>
        <p:txBody>
          <a:bodyPr/>
          <a:lstStyle/>
          <a:p>
            <a:pPr rtl="0"/>
            <a:fld id="{5641018C-6CAF-B84E-B92C-ECB119457FBA}" type="slidenum">
              <a:rPr/>
              <a:t>86</a:t>
            </a:fld>
            <a:endParaRPr/>
          </a:p>
        </p:txBody>
      </p:sp>
    </p:spTree>
    <p:extLst>
      <p:ext uri="{BB962C8B-B14F-4D97-AF65-F5344CB8AC3E}">
        <p14:creationId xmlns:p14="http://schemas.microsoft.com/office/powerpoint/2010/main" val="3638803098"/>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fr-FR"/>
              <a:t>9 - Résolution d'adresse</a:t>
            </a:r>
          </a:p>
          <a:p>
            <a:pPr rtl="0"/>
            <a:r>
              <a:rPr lang="fr-FR"/>
              <a:t>9.3 – Découverte de voisins IPv6</a:t>
            </a:r>
          </a:p>
          <a:p>
            <a:pPr rtl="0"/>
            <a:r>
              <a:rPr lang="fr-FR"/>
              <a:t>9.3.1 - Vidéo - Découverte de voisins IPv6</a:t>
            </a:r>
          </a:p>
        </p:txBody>
      </p:sp>
      <p:sp>
        <p:nvSpPr>
          <p:cNvPr id="4" name="Slide Number Placeholder 3"/>
          <p:cNvSpPr>
            <a:spLocks noGrp="1"/>
          </p:cNvSpPr>
          <p:nvPr>
            <p:ph type="sldNum" sz="quarter" idx="5"/>
          </p:nvPr>
        </p:nvSpPr>
        <p:spPr/>
        <p:txBody>
          <a:bodyPr/>
          <a:lstStyle/>
          <a:p>
            <a:pPr rtl="0"/>
            <a:fld id="{5641018C-6CAF-B84E-B92C-ECB119457FBA}" type="slidenum">
              <a:rPr/>
              <a:t>87</a:t>
            </a:fld>
            <a:endParaRPr/>
          </a:p>
        </p:txBody>
      </p:sp>
    </p:spTree>
    <p:extLst>
      <p:ext uri="{BB962C8B-B14F-4D97-AF65-F5344CB8AC3E}">
        <p14:creationId xmlns:p14="http://schemas.microsoft.com/office/powerpoint/2010/main" val="3295567809"/>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fr-FR"/>
              <a:t>9 - Résolution d'adresse</a:t>
            </a:r>
          </a:p>
          <a:p>
            <a:pPr rtl="0"/>
            <a:r>
              <a:rPr lang="fr-FR"/>
              <a:t>9.3 – Découverte de voisins IPv6</a:t>
            </a:r>
          </a:p>
          <a:p>
            <a:pPr rtl="0"/>
            <a:r>
              <a:rPr lang="fr-FR"/>
              <a:t>9.3.2 — Messages de découverte de voisins IPv6</a:t>
            </a:r>
          </a:p>
        </p:txBody>
      </p:sp>
      <p:sp>
        <p:nvSpPr>
          <p:cNvPr id="4" name="Slide Number Placeholder 3"/>
          <p:cNvSpPr>
            <a:spLocks noGrp="1"/>
          </p:cNvSpPr>
          <p:nvPr>
            <p:ph type="sldNum" sz="quarter" idx="5"/>
          </p:nvPr>
        </p:nvSpPr>
        <p:spPr/>
        <p:txBody>
          <a:bodyPr/>
          <a:lstStyle/>
          <a:p>
            <a:pPr rtl="0"/>
            <a:fld id="{5641018C-6CAF-B84E-B92C-ECB119457FBA}" type="slidenum">
              <a:rPr/>
              <a:t>88</a:t>
            </a:fld>
            <a:endParaRPr/>
          </a:p>
        </p:txBody>
      </p:sp>
    </p:spTree>
    <p:extLst>
      <p:ext uri="{BB962C8B-B14F-4D97-AF65-F5344CB8AC3E}">
        <p14:creationId xmlns:p14="http://schemas.microsoft.com/office/powerpoint/2010/main" val="3715429467"/>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fr-FR"/>
              <a:t>9 - Résolution d'adresse</a:t>
            </a:r>
          </a:p>
          <a:p>
            <a:pPr rtl="0"/>
            <a:r>
              <a:rPr lang="fr-FR"/>
              <a:t>9.3 – Découverte de voisins IPv6</a:t>
            </a:r>
          </a:p>
          <a:p>
            <a:pPr rtl="0"/>
            <a:r>
              <a:rPr lang="fr-FR"/>
              <a:t>9.3.3 — Découverte de voisins IPv6 — Résolution d'adresses</a:t>
            </a:r>
          </a:p>
        </p:txBody>
      </p:sp>
      <p:sp>
        <p:nvSpPr>
          <p:cNvPr id="4" name="Slide Number Placeholder 3"/>
          <p:cNvSpPr>
            <a:spLocks noGrp="1"/>
          </p:cNvSpPr>
          <p:nvPr>
            <p:ph type="sldNum" sz="quarter" idx="5"/>
          </p:nvPr>
        </p:nvSpPr>
        <p:spPr/>
        <p:txBody>
          <a:bodyPr/>
          <a:lstStyle/>
          <a:p>
            <a:pPr rtl="0"/>
            <a:fld id="{5641018C-6CAF-B84E-B92C-ECB119457FBA}" type="slidenum">
              <a:rPr/>
              <a:t>89</a:t>
            </a:fld>
            <a:endParaRPr/>
          </a:p>
        </p:txBody>
      </p:sp>
    </p:spTree>
    <p:extLst>
      <p:ext uri="{BB962C8B-B14F-4D97-AF65-F5344CB8AC3E}">
        <p14:creationId xmlns:p14="http://schemas.microsoft.com/office/powerpoint/2010/main" val="11499043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fr-FR"/>
              <a:t>7 - Commutation Ethernet</a:t>
            </a:r>
          </a:p>
          <a:p>
            <a:pPr rtl="0"/>
            <a:r>
              <a:rPr lang="fr-FR"/>
              <a:t>7.1 Trames Ethernet</a:t>
            </a:r>
          </a:p>
          <a:p>
            <a:pPr rtl="0"/>
            <a:r>
              <a:rPr lang="fr-FR"/>
              <a:t>7.1.4 – Champs d'une trame Ethernet</a:t>
            </a:r>
          </a:p>
          <a:p>
            <a:pPr rtl="0"/>
            <a:r>
              <a:rPr lang="fr-FR"/>
              <a:t>7.1.5 — Vérifiez votre compréhension — Commutation Ethernet</a:t>
            </a:r>
          </a:p>
        </p:txBody>
      </p:sp>
      <p:sp>
        <p:nvSpPr>
          <p:cNvPr id="4" name="Slide Number Placeholder 3"/>
          <p:cNvSpPr>
            <a:spLocks noGrp="1"/>
          </p:cNvSpPr>
          <p:nvPr>
            <p:ph type="sldNum" sz="quarter" idx="5"/>
          </p:nvPr>
        </p:nvSpPr>
        <p:spPr/>
        <p:txBody>
          <a:bodyPr/>
          <a:lstStyle/>
          <a:p>
            <a:pPr rtl="0"/>
            <a:fld id="{5641018C-6CAF-B84E-B92C-ECB119457FBA}" type="slidenum">
              <a:rPr/>
              <a:t>9</a:t>
            </a:fld>
            <a:endParaRPr/>
          </a:p>
        </p:txBody>
      </p:sp>
    </p:spTree>
    <p:extLst>
      <p:ext uri="{BB962C8B-B14F-4D97-AF65-F5344CB8AC3E}">
        <p14:creationId xmlns:p14="http://schemas.microsoft.com/office/powerpoint/2010/main" val="1424803540"/>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pPr rtl="0"/>
            <a:fld id="{3997A419-355F-A04A-96E0-21643AF8E9FF}" type="slidenum">
              <a:rPr sz="800">
                <a:solidFill>
                  <a:prstClr val="black"/>
                </a:solidFill>
              </a:rPr>
              <a:pPr rtl="0"/>
              <a:t>90</a:t>
            </a:fld>
            <a:endParaRPr sz="80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r>
              <a:rPr lang="fr-FR"/>
              <a:t>9 - Résolution d'adresse</a:t>
            </a:r>
          </a:p>
          <a:p>
            <a:pPr rtl="0"/>
            <a:r>
              <a:rPr lang="fr-FR"/>
              <a:t>9.4 – Module pratique et questionnaire</a:t>
            </a:r>
          </a:p>
          <a:p>
            <a:pPr rtl="0"/>
            <a:r>
              <a:rPr lang="fr-FR"/>
              <a:t>9.4.1 – Qu'est-ce que j'ai appris dans ce module?</a:t>
            </a:r>
          </a:p>
          <a:p>
            <a:pPr rtl="0"/>
            <a:r>
              <a:rPr lang="fr-FR"/>
              <a:t>9.4.2 — Module Questionnaire — Résolution des adresses</a:t>
            </a:r>
          </a:p>
        </p:txBody>
      </p:sp>
    </p:spTree>
    <p:extLst>
      <p:ext uri="{BB962C8B-B14F-4D97-AF65-F5344CB8AC3E}">
        <p14:creationId xmlns:p14="http://schemas.microsoft.com/office/powerpoint/2010/main" val="114355647"/>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pPr rtl="0"/>
            <a:fld id="{6C92755B-29FD-8743-9094-C0E3A734D22E}" type="slidenum">
              <a:rPr sz="800">
                <a:solidFill>
                  <a:prstClr val="black"/>
                </a:solidFill>
              </a:rPr>
              <a:pPr rtl="0"/>
              <a:t>91</a:t>
            </a:fld>
            <a:endParaRPr sz="800">
              <a:solidFill>
                <a:prstClr val="black"/>
              </a:solidFill>
            </a:endParaRPr>
          </a:p>
        </p:txBody>
      </p:sp>
      <p:sp>
        <p:nvSpPr>
          <p:cNvPr id="57346" name="Rectangle 2"/>
          <p:cNvSpPr>
            <a:spLocks noGrp="1" noRot="1" noChangeAspect="1" noChangeArrowheads="1" noTextEdit="1"/>
          </p:cNvSpPr>
          <p:nvPr>
            <p:ph type="sldImg"/>
          </p:nvPr>
        </p:nvSpPr>
        <p:spPr>
          <a:ln/>
        </p:spPr>
      </p:sp>
      <p:sp>
        <p:nvSpPr>
          <p:cNvPr id="573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457200" rtl="0" eaLnBrk="1" fontAlgn="auto" latinLnBrk="0" hangingPunct="1">
              <a:lnSpc>
                <a:spcPct val="8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231873977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3_Title Slide-animated gradient">
    <p:bg>
      <p:bgPr>
        <a:solidFill>
          <a:schemeClr val="accent5"/>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5"/>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a:t>Click to edit Master subtitle style</a:t>
            </a:r>
            <a:endParaRPr lang="en-US" dirty="0"/>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bg2"/>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a:t>Click to edit Master text styles</a:t>
            </a:r>
          </a:p>
        </p:txBody>
      </p:sp>
      <p:sp>
        <p:nvSpPr>
          <p:cNvPr id="2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rgbClr val="38C6F4"/>
                </a:solidFill>
                <a:latin typeface="+mj-lt"/>
                <a:cs typeface="CiscoSans Thin"/>
              </a:defRPr>
            </a:lvl1pPr>
          </a:lstStyle>
          <a:p>
            <a:r>
              <a:rPr lang="en-US"/>
              <a:t>Click to edit Master title style</a:t>
            </a:r>
            <a:endParaRPr lang="en-US" dirty="0"/>
          </a:p>
        </p:txBody>
      </p:sp>
      <p:grpSp>
        <p:nvGrpSpPr>
          <p:cNvPr id="6" name="Group 4"/>
          <p:cNvGrpSpPr>
            <a:grpSpLocks noChangeAspect="1"/>
          </p:cNvGrpSpPr>
          <p:nvPr userDrawn="1"/>
        </p:nvGrpSpPr>
        <p:grpSpPr bwMode="auto">
          <a:xfrm>
            <a:off x="492125" y="395288"/>
            <a:ext cx="796924" cy="423863"/>
            <a:chOff x="310" y="249"/>
            <a:chExt cx="502" cy="267"/>
          </a:xfrm>
          <a:solidFill>
            <a:schemeClr val="accent5"/>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086725553"/>
      </p:ext>
    </p:extLst>
  </p:cSld>
  <p:clrMapOvr>
    <a:masterClrMapping/>
  </p:clrMapOvr>
  <p:transition spd="slow">
    <p:wipe/>
  </p:transition>
  <p:extLst>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1_Closing Slide">
    <p:bg>
      <p:bgPr>
        <a:solidFill>
          <a:schemeClr val="accent5"/>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1"/>
            <a:ext cx="9143999" cy="5165874"/>
          </a:xfrm>
          <a:prstGeom prst="rect">
            <a:avLst/>
          </a:prstGeom>
        </p:spPr>
      </p:pic>
      <p:grpSp>
        <p:nvGrpSpPr>
          <p:cNvPr id="4" name="Group 4"/>
          <p:cNvGrpSpPr>
            <a:grpSpLocks noChangeAspect="1"/>
          </p:cNvGrpSpPr>
          <p:nvPr userDrawn="1"/>
        </p:nvGrpSpPr>
        <p:grpSpPr bwMode="auto">
          <a:xfrm>
            <a:off x="3746294" y="2129856"/>
            <a:ext cx="1617944" cy="860542"/>
            <a:chOff x="310" y="249"/>
            <a:chExt cx="502" cy="267"/>
          </a:xfrm>
          <a:solidFill>
            <a:schemeClr val="accent5"/>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198843304"/>
      </p:ext>
    </p:extLst>
  </p:cSld>
  <p:clrMapOvr>
    <a:masterClrMapping/>
  </p:clrMapOvr>
  <p:transition spd="slow">
    <p:wip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Closing Slide">
    <p:bg>
      <p:bgPr>
        <a:solidFill>
          <a:schemeClr val="accent5"/>
        </a:solidFill>
        <a:effectLst/>
      </p:bgPr>
    </p:bg>
    <p:spTree>
      <p:nvGrpSpPr>
        <p:cNvPr id="1" name=""/>
        <p:cNvGrpSpPr/>
        <p:nvPr/>
      </p:nvGrpSpPr>
      <p:grpSpPr>
        <a:xfrm>
          <a:off x="0" y="0"/>
          <a:ext cx="0" cy="0"/>
          <a:chOff x="0" y="0"/>
          <a:chExt cx="0" cy="0"/>
        </a:xfrm>
      </p:grpSpPr>
      <p:sp>
        <p:nvSpPr>
          <p:cNvPr id="3" name="Rectangle 2"/>
          <p:cNvSpPr/>
          <p:nvPr userDrawn="1"/>
        </p:nvSpPr>
        <p:spPr>
          <a:xfrm>
            <a:off x="0" y="0"/>
            <a:ext cx="9144000" cy="5143500"/>
          </a:xfrm>
          <a:prstGeom prst="rect">
            <a:avLst/>
          </a:prstGeom>
          <a:solidFill>
            <a:srgbClr val="00394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 name="Group 4"/>
          <p:cNvGrpSpPr>
            <a:grpSpLocks noChangeAspect="1"/>
          </p:cNvGrpSpPr>
          <p:nvPr userDrawn="1"/>
        </p:nvGrpSpPr>
        <p:grpSpPr bwMode="auto">
          <a:xfrm>
            <a:off x="3746294" y="2129856"/>
            <a:ext cx="1617944" cy="860542"/>
            <a:chOff x="310" y="249"/>
            <a:chExt cx="502" cy="267"/>
          </a:xfrm>
          <a:solidFill>
            <a:schemeClr val="accent5"/>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47974899"/>
      </p:ext>
    </p:extLst>
  </p:cSld>
  <p:clrMapOvr>
    <a:masterClrMapping/>
  </p:clrMapOvr>
  <p:transition spd="slow">
    <p:wip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3_Closing Slide">
    <p:bg>
      <p:bgPr>
        <a:solidFill>
          <a:schemeClr val="accent5"/>
        </a:solidFill>
        <a:effectLst/>
      </p:bgPr>
    </p:bg>
    <p:spTree>
      <p:nvGrpSpPr>
        <p:cNvPr id="1" name=""/>
        <p:cNvGrpSpPr/>
        <p:nvPr/>
      </p:nvGrpSpPr>
      <p:grpSpPr>
        <a:xfrm>
          <a:off x="0" y="0"/>
          <a:ext cx="0" cy="0"/>
          <a:chOff x="0" y="0"/>
          <a:chExt cx="0" cy="0"/>
        </a:xfrm>
      </p:grpSpPr>
      <p:grpSp>
        <p:nvGrpSpPr>
          <p:cNvPr id="4" name="Group 4"/>
          <p:cNvGrpSpPr>
            <a:grpSpLocks noChangeAspect="1"/>
          </p:cNvGrpSpPr>
          <p:nvPr userDrawn="1"/>
        </p:nvGrpSpPr>
        <p:grpSpPr bwMode="auto">
          <a:xfrm>
            <a:off x="3746294" y="2129856"/>
            <a:ext cx="1617944" cy="860542"/>
            <a:chOff x="310" y="249"/>
            <a:chExt cx="502" cy="267"/>
          </a:xfrm>
          <a:solidFill>
            <a:schemeClr val="accent1">
              <a:lumMod val="75000"/>
            </a:schemeClr>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851544963"/>
      </p:ext>
    </p:extLst>
  </p:cSld>
  <p:clrMapOvr>
    <a:masterClrMapping/>
  </p:clrMapOvr>
  <p:transition spd="slow">
    <p:wip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Slide Number Placeholder 6"/>
          <p:cNvSpPr>
            <a:spLocks noGrp="1"/>
          </p:cNvSpPr>
          <p:nvPr>
            <p:ph type="sldNum" sz="quarter" idx="4"/>
          </p:nvPr>
        </p:nvSpPr>
        <p:spPr>
          <a:xfrm>
            <a:off x="8473441" y="4954263"/>
            <a:ext cx="676910" cy="189238"/>
          </a:xfrm>
          <a:prstGeom prst="rect">
            <a:avLst/>
          </a:prstGeom>
        </p:spPr>
        <p:txBody>
          <a:bodyPr vert="horz" lIns="91440" tIns="45720" rIns="91440" bIns="45720" rtlCol="0" anchor="ctr"/>
          <a:lstStyle>
            <a:lvl1pPr algn="r">
              <a:defRPr sz="525">
                <a:solidFill>
                  <a:schemeClr val="tx2"/>
                </a:solidFill>
              </a:defRPr>
            </a:lvl1pPr>
          </a:lstStyle>
          <a:p>
            <a:pPr defTabSz="385763">
              <a:defRPr/>
            </a:pPr>
            <a:fld id="{2F5CCB13-0A32-4557-88E9-079F0C330695}" type="slidenum">
              <a:rPr lang="en-US" kern="0" smtClean="0">
                <a:solidFill>
                  <a:srgbClr val="595959"/>
                </a:solidFill>
              </a:rPr>
              <a:pPr defTabSz="385763">
                <a:defRPr/>
              </a:pPr>
              <a:t>‹N°›</a:t>
            </a:fld>
            <a:endParaRPr lang="en-US" kern="0" dirty="0">
              <a:solidFill>
                <a:srgbClr val="595959"/>
              </a:solidFill>
            </a:endParaRPr>
          </a:p>
        </p:txBody>
      </p:sp>
      <p:sp>
        <p:nvSpPr>
          <p:cNvPr id="5" name="Rectangle 3"/>
          <p:cNvSpPr>
            <a:spLocks noGrp="1" noChangeArrowheads="1"/>
          </p:cNvSpPr>
          <p:nvPr>
            <p:ph idx="1"/>
          </p:nvPr>
        </p:nvSpPr>
        <p:spPr bwMode="auto">
          <a:xfrm>
            <a:off x="144065" y="798944"/>
            <a:ext cx="8853286" cy="4155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nSpc>
                <a:spcPct val="100000"/>
              </a:lnSpc>
              <a:spcBef>
                <a:spcPts val="600"/>
              </a:spcBef>
              <a:spcAft>
                <a:spcPts val="600"/>
              </a:spcAft>
              <a:buFont typeface="Wingdings" panose="05000000000000000000" pitchFamily="2" charset="2"/>
              <a:buChar char="§"/>
              <a:defRPr>
                <a:solidFill>
                  <a:srgbClr val="000000"/>
                </a:solidFill>
              </a:defRPr>
            </a:lvl1pPr>
            <a:lvl2pPr>
              <a:lnSpc>
                <a:spcPct val="100000"/>
              </a:lnSpc>
              <a:spcBef>
                <a:spcPts val="300"/>
              </a:spcBef>
              <a:spcAft>
                <a:spcPts val="300"/>
              </a:spcAft>
              <a:defRPr>
                <a:solidFill>
                  <a:srgbClr val="000000"/>
                </a:solidFill>
              </a:defRPr>
            </a:lvl2pPr>
            <a:lvl3pPr>
              <a:lnSpc>
                <a:spcPct val="100000"/>
              </a:lnSpc>
              <a:spcBef>
                <a:spcPts val="300"/>
              </a:spcBef>
              <a:spcAft>
                <a:spcPts val="300"/>
              </a:spcAft>
              <a:defRPr>
                <a:solidFill>
                  <a:srgbClr val="000000"/>
                </a:solidFill>
              </a:defRPr>
            </a:lvl3pPr>
            <a:lvl4pPr>
              <a:lnSpc>
                <a:spcPct val="100000"/>
              </a:lnSpc>
              <a:spcBef>
                <a:spcPts val="300"/>
              </a:spcBef>
              <a:spcAft>
                <a:spcPts val="300"/>
              </a:spcAft>
              <a:defRPr>
                <a:solidFill>
                  <a:srgbClr val="000000"/>
                </a:solidFill>
              </a:defRPr>
            </a:lvl4pPr>
          </a:lstStyle>
          <a:p>
            <a:pPr lvl="0"/>
            <a:r>
              <a:rPr lang="en-US">
                <a:sym typeface="Arial" pitchFamily="34" charset="0"/>
              </a:rPr>
              <a:t>Click to edit Master text styles</a:t>
            </a:r>
          </a:p>
          <a:p>
            <a:pPr lvl="1"/>
            <a:r>
              <a:rPr lang="en-US">
                <a:sym typeface="Arial" pitchFamily="34" charset="0"/>
              </a:rPr>
              <a:t>Second level</a:t>
            </a:r>
          </a:p>
          <a:p>
            <a:pPr lvl="2"/>
            <a:r>
              <a:rPr lang="en-US">
                <a:sym typeface="Arial" pitchFamily="34" charset="0"/>
              </a:rPr>
              <a:t>Third level</a:t>
            </a:r>
          </a:p>
          <a:p>
            <a:pPr lvl="3"/>
            <a:r>
              <a:rPr lang="en-US">
                <a:sym typeface="Arial" pitchFamily="34" charset="0"/>
              </a:rPr>
              <a:t>Fourth level</a:t>
            </a:r>
          </a:p>
        </p:txBody>
      </p:sp>
      <p:sp>
        <p:nvSpPr>
          <p:cNvPr id="6" name="Rectangle 2"/>
          <p:cNvSpPr>
            <a:spLocks noGrp="1" noChangeArrowheads="1"/>
          </p:cNvSpPr>
          <p:nvPr>
            <p:ph type="title"/>
          </p:nvPr>
        </p:nvSpPr>
        <p:spPr bwMode="auto">
          <a:xfrm>
            <a:off x="1" y="41393"/>
            <a:ext cx="9144000" cy="757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nSpc>
                <a:spcPct val="100000"/>
              </a:lnSpc>
              <a:defRPr sz="2400"/>
            </a:lvl1pPr>
          </a:lstStyle>
          <a:p>
            <a:pPr lvl="0"/>
            <a:r>
              <a:rPr lang="en-US">
                <a:sym typeface="Arial" pitchFamily="34" charset="0"/>
              </a:rPr>
              <a:t>Click to edit Master title style</a:t>
            </a:r>
            <a:endParaRPr lang="en-US" dirty="0">
              <a:sym typeface="Arial" pitchFamily="34" charset="0"/>
            </a:endParaRPr>
          </a:p>
        </p:txBody>
      </p:sp>
    </p:spTree>
    <p:extLst>
      <p:ext uri="{BB962C8B-B14F-4D97-AF65-F5344CB8AC3E}">
        <p14:creationId xmlns:p14="http://schemas.microsoft.com/office/powerpoint/2010/main" val="2257996623"/>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992501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5_Title Slide-animated gradient">
    <p:bg>
      <p:bgPr>
        <a:solidFill>
          <a:schemeClr val="accent5"/>
        </a:solidFill>
        <a:effectLst/>
      </p:bgPr>
    </p:bg>
    <p:spTree>
      <p:nvGrpSpPr>
        <p:cNvPr id="1" name=""/>
        <p:cNvGrpSpPr/>
        <p:nvPr/>
      </p:nvGrpSpPr>
      <p:grpSpPr>
        <a:xfrm>
          <a:off x="0" y="0"/>
          <a:ext cx="0" cy="0"/>
          <a:chOff x="0" y="0"/>
          <a:chExt cx="0" cy="0"/>
        </a:xfrm>
      </p:grpSpPr>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1"/>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a:t>Click to edit Master subtitle style</a:t>
            </a:r>
            <a:endParaRPr lang="en-US" dirty="0"/>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1"/>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1"/>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grpSp>
        <p:nvGrpSpPr>
          <p:cNvPr id="6" name="Group 4"/>
          <p:cNvGrpSpPr>
            <a:grpSpLocks noChangeAspect="1"/>
          </p:cNvGrpSpPr>
          <p:nvPr userDrawn="1"/>
        </p:nvGrpSpPr>
        <p:grpSpPr bwMode="auto">
          <a:xfrm>
            <a:off x="492125" y="395288"/>
            <a:ext cx="796924" cy="423863"/>
            <a:chOff x="310" y="249"/>
            <a:chExt cx="502" cy="267"/>
          </a:xfrm>
          <a:solidFill>
            <a:srgbClr val="004C69"/>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accent1"/>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a:t>Click to edit Master text styles</a:t>
            </a:r>
          </a:p>
        </p:txBody>
      </p:sp>
      <p:sp>
        <p:nvSpPr>
          <p:cNvPr id="3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chemeClr val="accent1"/>
                </a:solidFill>
                <a:latin typeface="+mj-lt"/>
                <a:cs typeface="CiscoSans Thin"/>
              </a:defRPr>
            </a:lvl1pPr>
          </a:lstStyle>
          <a:p>
            <a:r>
              <a:rPr lang="en-US"/>
              <a:t>Click to edit Master title style</a:t>
            </a:r>
            <a:endParaRPr lang="en-US" dirty="0"/>
          </a:p>
        </p:txBody>
      </p:sp>
    </p:spTree>
    <p:extLst>
      <p:ext uri="{BB962C8B-B14F-4D97-AF65-F5344CB8AC3E}">
        <p14:creationId xmlns:p14="http://schemas.microsoft.com/office/powerpoint/2010/main" val="3653042546"/>
      </p:ext>
    </p:extLst>
  </p:cSld>
  <p:clrMapOvr>
    <a:masterClrMapping/>
  </p:clrMapOvr>
  <p:transition spd="slow">
    <p:wipe/>
  </p:transition>
  <p:extLst>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6_Title Slide-animated gradient">
    <p:bg>
      <p:bgPr>
        <a:solidFill>
          <a:schemeClr val="accent5"/>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91440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5"/>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a:t>Click to edit Master subtitle style</a:t>
            </a:r>
            <a:endParaRPr lang="en-US" dirty="0"/>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grpSp>
        <p:nvGrpSpPr>
          <p:cNvPr id="6" name="Group 4"/>
          <p:cNvGrpSpPr>
            <a:grpSpLocks noChangeAspect="1"/>
          </p:cNvGrpSpPr>
          <p:nvPr userDrawn="1"/>
        </p:nvGrpSpPr>
        <p:grpSpPr bwMode="auto">
          <a:xfrm>
            <a:off x="492125" y="395288"/>
            <a:ext cx="796924" cy="423863"/>
            <a:chOff x="310" y="249"/>
            <a:chExt cx="502" cy="267"/>
          </a:xfrm>
          <a:solidFill>
            <a:schemeClr val="accent5"/>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bg2"/>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a:t>Click to edit Master text styles</a:t>
            </a:r>
          </a:p>
        </p:txBody>
      </p:sp>
      <p:sp>
        <p:nvSpPr>
          <p:cNvPr id="3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rgbClr val="38C6F4"/>
                </a:solidFill>
                <a:latin typeface="+mj-lt"/>
                <a:cs typeface="CiscoSans Thin"/>
              </a:defRPr>
            </a:lvl1pPr>
          </a:lstStyle>
          <a:p>
            <a:r>
              <a:rPr lang="en-US"/>
              <a:t>Click to edit Master title style</a:t>
            </a:r>
            <a:endParaRPr lang="en-US" dirty="0"/>
          </a:p>
        </p:txBody>
      </p:sp>
    </p:spTree>
    <p:extLst>
      <p:ext uri="{BB962C8B-B14F-4D97-AF65-F5344CB8AC3E}">
        <p14:creationId xmlns:p14="http://schemas.microsoft.com/office/powerpoint/2010/main" val="1974617842"/>
      </p:ext>
    </p:extLst>
  </p:cSld>
  <p:clrMapOvr>
    <a:masterClrMapping/>
  </p:clrMapOvr>
  <p:transition spd="slow">
    <p:wipe/>
  </p:transition>
  <p:extLst>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3_Segue">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0"/>
            <a:ext cx="9144000" cy="5143499"/>
          </a:xfrm>
          <a:prstGeom prst="rect">
            <a:avLst/>
          </a:prstGeom>
          <a:solidFill>
            <a:srgbClr val="00394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1"/>
          <p:cNvSpPr>
            <a:spLocks noGrp="1"/>
          </p:cNvSpPr>
          <p:nvPr>
            <p:ph type="ctrTitle"/>
          </p:nvPr>
        </p:nvSpPr>
        <p:spPr>
          <a:xfrm>
            <a:off x="416425" y="915409"/>
            <a:ext cx="7598042" cy="2569946"/>
          </a:xfrm>
          <a:prstGeom prst="rect">
            <a:avLst/>
          </a:prstGeom>
        </p:spPr>
        <p:txBody>
          <a:bodyPr anchor="b">
            <a:noAutofit/>
          </a:bodyPr>
          <a:lstStyle>
            <a:lvl1pPr marL="0" indent="0" algn="l">
              <a:lnSpc>
                <a:spcPct val="90000"/>
              </a:lnSpc>
              <a:buFont typeface="Arial" panose="020B0604020202020204" pitchFamily="34" charset="0"/>
              <a:buNone/>
              <a:defRPr sz="4600" b="0" i="0" spc="0" baseline="0">
                <a:solidFill>
                  <a:schemeClr val="accent5"/>
                </a:solidFill>
                <a:latin typeface="+mj-lt"/>
                <a:cs typeface="CiscoSans Thin"/>
              </a:defRPr>
            </a:lvl1pPr>
          </a:lstStyle>
          <a:p>
            <a:r>
              <a:rPr lang="en-US"/>
              <a:t>Click to edit Master title style</a:t>
            </a:r>
            <a:endParaRPr lang="en-US" dirty="0"/>
          </a:p>
        </p:txBody>
      </p:sp>
      <p:sp>
        <p:nvSpPr>
          <p:cNvPr id="8" name="Rectangle 7"/>
          <p:cNvSpPr>
            <a:spLocks noChangeArrowheads="1"/>
          </p:cNvSpPr>
          <p:nvPr userDrawn="1"/>
        </p:nvSpPr>
        <p:spPr bwMode="ltGray">
          <a:xfrm>
            <a:off x="8515707" y="4742907"/>
            <a:ext cx="218414" cy="154518"/>
          </a:xfrm>
          <a:prstGeom prst="rect">
            <a:avLst/>
          </a:prstGeom>
          <a:noFill/>
          <a:ln w="9525" algn="ctr">
            <a:noFill/>
            <a:miter lim="800000"/>
            <a:headEnd/>
            <a:tailEnd/>
          </a:ln>
          <a:effectLst/>
        </p:spPr>
        <p:txBody>
          <a:bodyPr wrap="none" lIns="61586" tIns="30792" rIns="61586" bIns="30792" anchor="b">
            <a:spAutoFit/>
          </a:bodyPr>
          <a:lstStyle/>
          <a:p>
            <a:pPr algn="r" defTabSz="610744" rtl="0" fontAlgn="auto">
              <a:spcBef>
                <a:spcPts val="0"/>
              </a:spcBef>
              <a:spcAft>
                <a:spcPts val="0"/>
              </a:spcAft>
              <a:defRPr/>
            </a:pPr>
            <a:fld id="{6A1E46DC-7EF6-4EA2-B285-14272867D133}" type="slidenum">
              <a:rPr sz="600">
                <a:solidFill>
                  <a:schemeClr val="accent5">
                    <a:lumMod val="50000"/>
                  </a:schemeClr>
                </a:solidFill>
                <a:latin typeface="+mn-lt"/>
                <a:ea typeface="+mn-ea"/>
                <a:cs typeface="CiscoSans Thin"/>
              </a:rPr>
              <a:pPr algn="r" defTabSz="610744" rtl="0" fontAlgn="auto">
                <a:spcBef>
                  <a:spcPts val="0"/>
                </a:spcBef>
                <a:spcAft>
                  <a:spcPts val="0"/>
                </a:spcAft>
                <a:defRPr/>
              </a:pPr>
              <a:t>‹N°›</a:t>
            </a:fld>
            <a:endParaRPr sz="600">
              <a:solidFill>
                <a:schemeClr val="accent5">
                  <a:lumMod val="50000"/>
                </a:schemeClr>
              </a:solidFill>
              <a:latin typeface="+mn-lt"/>
              <a:ea typeface="+mn-ea"/>
              <a:cs typeface="CiscoSans Thin"/>
            </a:endParaRPr>
          </a:p>
        </p:txBody>
      </p:sp>
      <p:sp>
        <p:nvSpPr>
          <p:cNvPr id="9" name="Rectangle 4"/>
          <p:cNvSpPr>
            <a:spLocks noChangeArrowheads="1"/>
          </p:cNvSpPr>
          <p:nvPr userDrawn="1"/>
        </p:nvSpPr>
        <p:spPr bwMode="ltGray">
          <a:xfrm>
            <a:off x="5867508" y="4741653"/>
            <a:ext cx="2658018" cy="154518"/>
          </a:xfrm>
          <a:prstGeom prst="rect">
            <a:avLst/>
          </a:prstGeom>
          <a:noFill/>
          <a:ln w="9525">
            <a:noFill/>
            <a:miter lim="800000"/>
            <a:headEnd/>
            <a:tailEnd/>
          </a:ln>
          <a:effectLst/>
        </p:spPr>
        <p:txBody>
          <a:bodyPr lIns="61586" tIns="30792" rIns="61586" bIns="30792" anchor="b">
            <a:spAutoFit/>
          </a:bodyPr>
          <a:lstStyle/>
          <a:p>
            <a:pPr defTabSz="610744" rtl="0" fontAlgn="auto">
              <a:spcBef>
                <a:spcPts val="0"/>
              </a:spcBef>
              <a:spcAft>
                <a:spcPts val="0"/>
              </a:spcAft>
              <a:defRPr/>
            </a:pPr>
            <a:r>
              <a:rPr lang="fr-FR" sz="600">
                <a:solidFill>
                  <a:schemeClr val="accent5">
                    <a:lumMod val="50000"/>
                  </a:schemeClr>
                </a:solidFill>
                <a:latin typeface="+mn-lt"/>
                <a:ea typeface="+mn-ea"/>
                <a:cs typeface="CiscoSans Thin"/>
              </a:rPr>
              <a:t>© 2016 Cisco et/ou ses filiales. Tous droits réservés.   Informations confidentielles de Cisco</a:t>
            </a:r>
          </a:p>
        </p:txBody>
      </p:sp>
      <p:grpSp>
        <p:nvGrpSpPr>
          <p:cNvPr id="11" name="Group 4"/>
          <p:cNvGrpSpPr>
            <a:grpSpLocks noChangeAspect="1"/>
          </p:cNvGrpSpPr>
          <p:nvPr userDrawn="1"/>
        </p:nvGrpSpPr>
        <p:grpSpPr bwMode="auto">
          <a:xfrm>
            <a:off x="508039" y="4715197"/>
            <a:ext cx="340257" cy="180974"/>
            <a:chOff x="310" y="249"/>
            <a:chExt cx="502" cy="267"/>
          </a:xfrm>
          <a:solidFill>
            <a:srgbClr val="086D8E"/>
          </a:solidFill>
        </p:grpSpPr>
        <p:sp>
          <p:nvSpPr>
            <p:cNvPr id="12"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890854121"/>
      </p:ext>
    </p:extLst>
  </p:cSld>
  <p:clrMapOvr>
    <a:masterClrMapping/>
  </p:clrMapOvr>
  <p:transition spd="slow">
    <p:wip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Multi_Slide">
    <p:spTree>
      <p:nvGrpSpPr>
        <p:cNvPr id="1" name=""/>
        <p:cNvGrpSpPr/>
        <p:nvPr/>
      </p:nvGrpSpPr>
      <p:grpSpPr>
        <a:xfrm>
          <a:off x="0" y="0"/>
          <a:ext cx="0" cy="0"/>
          <a:chOff x="0" y="0"/>
          <a:chExt cx="0" cy="0"/>
        </a:xfrm>
      </p:grpSpPr>
      <p:sp>
        <p:nvSpPr>
          <p:cNvPr id="5" name="Content Placeholder 2"/>
          <p:cNvSpPr>
            <a:spLocks noGrp="1"/>
          </p:cNvSpPr>
          <p:nvPr>
            <p:ph idx="1"/>
          </p:nvPr>
        </p:nvSpPr>
        <p:spPr>
          <a:xfrm>
            <a:off x="474662" y="1347788"/>
            <a:ext cx="8280057" cy="3073946"/>
          </a:xfrm>
          <a:prstGeom prst="rect">
            <a:avLst/>
          </a:prstGeom>
        </p:spPr>
        <p:txBody>
          <a:bodyPr lIns="91420" tIns="45710" rIns="91420" bIns="45710">
            <a:noAutofit/>
          </a:bodyPr>
          <a:lstStyle>
            <a:lvl1pPr marL="285690" marR="0" indent="-285690" algn="ctr" defTabSz="457105" rtl="0" eaLnBrk="1" fontAlgn="auto" latinLnBrk="0" hangingPunct="1">
              <a:lnSpc>
                <a:spcPct val="100000"/>
              </a:lnSpc>
              <a:spcBef>
                <a:spcPct val="20000"/>
              </a:spcBef>
              <a:spcAft>
                <a:spcPts val="0"/>
              </a:spcAft>
              <a:buClrTx/>
              <a:buSzTx/>
              <a:buFont typeface="Arial"/>
              <a:buNone/>
              <a:tabLst/>
              <a:defRPr sz="2000" b="0" i="0" baseline="0">
                <a:solidFill>
                  <a:schemeClr val="bg1"/>
                </a:solidFill>
                <a:latin typeface="+mn-lt"/>
                <a:cs typeface="CiscoSans ExtraLight"/>
              </a:defRPr>
            </a:lvl1pPr>
          </a:lstStyle>
          <a:p>
            <a:pPr lvl="0"/>
            <a:r>
              <a:rPr lang="en-US"/>
              <a:t>Click to edit Master text styles</a:t>
            </a:r>
          </a:p>
        </p:txBody>
      </p:sp>
      <p:sp>
        <p:nvSpPr>
          <p:cNvPr id="4"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rgbClr val="004C69"/>
                </a:solidFill>
              </a:defRPr>
            </a:lvl1pPr>
          </a:lstStyle>
          <a:p>
            <a:pPr lvl="0"/>
            <a:r>
              <a:rPr lang="en-US"/>
              <a:t>Click to edit Master title style</a:t>
            </a:r>
            <a:endParaRPr lang="en-GB" dirty="0"/>
          </a:p>
        </p:txBody>
      </p:sp>
    </p:spTree>
    <p:extLst>
      <p:ext uri="{BB962C8B-B14F-4D97-AF65-F5344CB8AC3E}">
        <p14:creationId xmlns:p14="http://schemas.microsoft.com/office/powerpoint/2010/main" val="542967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c15="http://schemas.microsoft.com/office/drawing/2012/chart" xmlns:c="http://schemas.openxmlformats.org/drawingml/2006/chart">
      <p:transition xmlns:p14="http://schemas.microsoft.com/office/powerpoint/2010/mai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2912136"/>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2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12" name="Oval 11"/>
          <p:cNvSpPr/>
          <p:nvPr/>
        </p:nvSpPr>
        <p:spPr>
          <a:xfrm>
            <a:off x="575610" y="2552550"/>
            <a:ext cx="698624" cy="698624"/>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solidFill>
                <a:srgbClr val="FFFFFF"/>
              </a:solidFill>
              <a:cs typeface="Arial"/>
            </a:endParaRPr>
          </a:p>
        </p:txBody>
      </p:sp>
      <p:sp>
        <p:nvSpPr>
          <p:cNvPr id="15" name="Oval 14"/>
          <p:cNvSpPr/>
          <p:nvPr/>
        </p:nvSpPr>
        <p:spPr>
          <a:xfrm>
            <a:off x="575610" y="1426607"/>
            <a:ext cx="698624" cy="698624"/>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bg1"/>
              </a:solidFill>
              <a:cs typeface="Arial"/>
            </a:endParaRPr>
          </a:p>
        </p:txBody>
      </p:sp>
      <p:sp>
        <p:nvSpPr>
          <p:cNvPr id="22" name="Oval 21"/>
          <p:cNvSpPr/>
          <p:nvPr/>
        </p:nvSpPr>
        <p:spPr>
          <a:xfrm>
            <a:off x="575610" y="3653093"/>
            <a:ext cx="698624" cy="698624"/>
          </a:xfrm>
          <a:prstGeom prst="ellipse">
            <a:avLst/>
          </a:prstGeom>
          <a:solidFill>
            <a:schemeClr val="accent5"/>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solidFill>
                <a:srgbClr val="049FD9"/>
              </a:solidFill>
              <a:cs typeface="Arial"/>
            </a:endParaRPr>
          </a:p>
        </p:txBody>
      </p:sp>
      <p:sp>
        <p:nvSpPr>
          <p:cNvPr id="24" name="Text Placeholder 17"/>
          <p:cNvSpPr>
            <a:spLocks noGrp="1"/>
          </p:cNvSpPr>
          <p:nvPr>
            <p:ph type="body" sz="quarter" idx="13"/>
          </p:nvPr>
        </p:nvSpPr>
        <p:spPr>
          <a:xfrm>
            <a:off x="1365250" y="1432522"/>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5" name="Text Placeholder 17"/>
          <p:cNvSpPr>
            <a:spLocks noGrp="1"/>
          </p:cNvSpPr>
          <p:nvPr>
            <p:ph type="body" sz="quarter" idx="14"/>
          </p:nvPr>
        </p:nvSpPr>
        <p:spPr>
          <a:xfrm>
            <a:off x="1365250" y="2557793"/>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6" name="Text Placeholder 17"/>
          <p:cNvSpPr>
            <a:spLocks noGrp="1"/>
          </p:cNvSpPr>
          <p:nvPr>
            <p:ph type="body" sz="quarter" idx="15"/>
          </p:nvPr>
        </p:nvSpPr>
        <p:spPr>
          <a:xfrm>
            <a:off x="1365250" y="3653093"/>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8" name="Text Placeholder 17"/>
          <p:cNvSpPr>
            <a:spLocks noGrp="1"/>
          </p:cNvSpPr>
          <p:nvPr>
            <p:ph type="body" sz="quarter" idx="17" hasCustomPrompt="1"/>
          </p:nvPr>
        </p:nvSpPr>
        <p:spPr>
          <a:xfrm>
            <a:off x="575610" y="2552550"/>
            <a:ext cx="698624" cy="693381"/>
          </a:xfrm>
          <a:prstGeom prst="rect">
            <a:avLst/>
          </a:prstGeom>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29" name="Text Placeholder 17"/>
          <p:cNvSpPr>
            <a:spLocks noGrp="1"/>
          </p:cNvSpPr>
          <p:nvPr>
            <p:ph type="body" sz="quarter" idx="18" hasCustomPrompt="1"/>
          </p:nvPr>
        </p:nvSpPr>
        <p:spPr>
          <a:xfrm>
            <a:off x="575611" y="3651140"/>
            <a:ext cx="698624" cy="693381"/>
          </a:xfrm>
          <a:prstGeom prst="rect">
            <a:avLst/>
          </a:prstGeom>
          <a:ln>
            <a:noFill/>
          </a:ln>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13" name="Text Placeholder 17"/>
          <p:cNvSpPr>
            <a:spLocks noGrp="1"/>
          </p:cNvSpPr>
          <p:nvPr>
            <p:ph type="body" sz="quarter" idx="19" hasCustomPrompt="1"/>
          </p:nvPr>
        </p:nvSpPr>
        <p:spPr>
          <a:xfrm>
            <a:off x="575610" y="1427248"/>
            <a:ext cx="698624" cy="693381"/>
          </a:xfrm>
          <a:prstGeom prst="rect">
            <a:avLst/>
          </a:prstGeom>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Tree>
    <p:extLst>
      <p:ext uri="{BB962C8B-B14F-4D97-AF65-F5344CB8AC3E}">
        <p14:creationId xmlns:p14="http://schemas.microsoft.com/office/powerpoint/2010/main" val="3053872667"/>
      </p:ext>
    </p:extLst>
  </p:cSld>
  <p:clrMapOvr>
    <a:masterClrMapping/>
  </p:clrMapOvr>
  <p:transition spd="slow">
    <p:wip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5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12" name="Oval 11"/>
          <p:cNvSpPr/>
          <p:nvPr/>
        </p:nvSpPr>
        <p:spPr>
          <a:xfrm>
            <a:off x="575611" y="1979318"/>
            <a:ext cx="464815" cy="464815"/>
          </a:xfrm>
          <a:prstGeom prst="ellipse">
            <a:avLst/>
          </a:prstGeom>
          <a:solidFill>
            <a:srgbClr val="38C6F4"/>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5" name="Oval 14"/>
          <p:cNvSpPr/>
          <p:nvPr/>
        </p:nvSpPr>
        <p:spPr>
          <a:xfrm>
            <a:off x="575610" y="1328927"/>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22" name="Oval 21"/>
          <p:cNvSpPr/>
          <p:nvPr/>
        </p:nvSpPr>
        <p:spPr>
          <a:xfrm>
            <a:off x="575611" y="2627446"/>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24" name="Text Placeholder 17"/>
          <p:cNvSpPr>
            <a:spLocks noGrp="1"/>
          </p:cNvSpPr>
          <p:nvPr>
            <p:ph type="body" sz="quarter" idx="13"/>
          </p:nvPr>
        </p:nvSpPr>
        <p:spPr>
          <a:xfrm>
            <a:off x="1172384" y="1334842"/>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5" name="Text Placeholder 17"/>
          <p:cNvSpPr>
            <a:spLocks noGrp="1"/>
          </p:cNvSpPr>
          <p:nvPr>
            <p:ph type="body" sz="quarter" idx="14"/>
          </p:nvPr>
        </p:nvSpPr>
        <p:spPr>
          <a:xfrm>
            <a:off x="1172385" y="1984561"/>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6" name="Text Placeholder 17"/>
          <p:cNvSpPr>
            <a:spLocks noGrp="1"/>
          </p:cNvSpPr>
          <p:nvPr>
            <p:ph type="body" sz="quarter" idx="15"/>
          </p:nvPr>
        </p:nvSpPr>
        <p:spPr>
          <a:xfrm>
            <a:off x="1172385" y="2627446"/>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7" name="Text Placeholder 17"/>
          <p:cNvSpPr>
            <a:spLocks noGrp="1"/>
          </p:cNvSpPr>
          <p:nvPr>
            <p:ph type="body" sz="quarter" idx="16" hasCustomPrompt="1"/>
          </p:nvPr>
        </p:nvSpPr>
        <p:spPr>
          <a:xfrm>
            <a:off x="575611" y="1327521"/>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
        <p:nvSpPr>
          <p:cNvPr id="28" name="Text Placeholder 17"/>
          <p:cNvSpPr>
            <a:spLocks noGrp="1"/>
          </p:cNvSpPr>
          <p:nvPr>
            <p:ph type="body" sz="quarter" idx="17" hasCustomPrompt="1"/>
          </p:nvPr>
        </p:nvSpPr>
        <p:spPr>
          <a:xfrm>
            <a:off x="575611" y="1979318"/>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29" name="Text Placeholder 17"/>
          <p:cNvSpPr>
            <a:spLocks noGrp="1"/>
          </p:cNvSpPr>
          <p:nvPr>
            <p:ph type="body" sz="quarter" idx="18" hasCustomPrompt="1"/>
          </p:nvPr>
        </p:nvSpPr>
        <p:spPr>
          <a:xfrm>
            <a:off x="575612" y="2625493"/>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13" name="Oval 12"/>
          <p:cNvSpPr/>
          <p:nvPr/>
        </p:nvSpPr>
        <p:spPr>
          <a:xfrm>
            <a:off x="575612" y="3274581"/>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4" name="Text Placeholder 17"/>
          <p:cNvSpPr>
            <a:spLocks noGrp="1"/>
          </p:cNvSpPr>
          <p:nvPr>
            <p:ph type="body" sz="quarter" idx="19"/>
          </p:nvPr>
        </p:nvSpPr>
        <p:spPr>
          <a:xfrm>
            <a:off x="1172386" y="3274581"/>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16" name="Text Placeholder 17"/>
          <p:cNvSpPr>
            <a:spLocks noGrp="1"/>
          </p:cNvSpPr>
          <p:nvPr>
            <p:ph type="body" sz="quarter" idx="20" hasCustomPrompt="1"/>
          </p:nvPr>
        </p:nvSpPr>
        <p:spPr>
          <a:xfrm>
            <a:off x="575613" y="3272628"/>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4</a:t>
            </a:r>
          </a:p>
        </p:txBody>
      </p:sp>
      <p:sp>
        <p:nvSpPr>
          <p:cNvPr id="17" name="Oval 16"/>
          <p:cNvSpPr/>
          <p:nvPr/>
        </p:nvSpPr>
        <p:spPr>
          <a:xfrm>
            <a:off x="575613" y="3921716"/>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8" name="Text Placeholder 17"/>
          <p:cNvSpPr>
            <a:spLocks noGrp="1"/>
          </p:cNvSpPr>
          <p:nvPr>
            <p:ph type="body" sz="quarter" idx="21"/>
          </p:nvPr>
        </p:nvSpPr>
        <p:spPr>
          <a:xfrm>
            <a:off x="1172387" y="3921716"/>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19" name="Text Placeholder 17"/>
          <p:cNvSpPr>
            <a:spLocks noGrp="1"/>
          </p:cNvSpPr>
          <p:nvPr>
            <p:ph type="body" sz="quarter" idx="22" hasCustomPrompt="1"/>
          </p:nvPr>
        </p:nvSpPr>
        <p:spPr>
          <a:xfrm>
            <a:off x="575614" y="3919763"/>
            <a:ext cx="464815" cy="461327"/>
          </a:xfrm>
          <a:prstGeom prst="rect">
            <a:avLst/>
          </a:prstGeom>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5</a:t>
            </a:r>
          </a:p>
        </p:txBody>
      </p:sp>
    </p:spTree>
    <p:extLst>
      <p:ext uri="{BB962C8B-B14F-4D97-AF65-F5344CB8AC3E}">
        <p14:creationId xmlns:p14="http://schemas.microsoft.com/office/powerpoint/2010/main" val="2962125011"/>
      </p:ext>
    </p:extLst>
  </p:cSld>
  <p:clrMapOvr>
    <a:masterClrMapping/>
  </p:clrMapOvr>
  <p:transition spd="slow">
    <p:wip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6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4C69"/>
                </a:solidFill>
              </a:defRPr>
            </a:lvl1pPr>
          </a:lstStyle>
          <a:p>
            <a:r>
              <a:rPr lang="en-US"/>
              <a:t>Click to edit Master title style</a:t>
            </a:r>
            <a:endParaRPr lang="en-US" dirty="0"/>
          </a:p>
        </p:txBody>
      </p:sp>
      <p:sp>
        <p:nvSpPr>
          <p:cNvPr id="42" name="Oval 41"/>
          <p:cNvSpPr/>
          <p:nvPr/>
        </p:nvSpPr>
        <p:spPr>
          <a:xfrm>
            <a:off x="575611" y="1979318"/>
            <a:ext cx="464815" cy="464815"/>
          </a:xfrm>
          <a:prstGeom prst="ellipse">
            <a:avLst/>
          </a:prstGeom>
          <a:solidFill>
            <a:srgbClr val="38C6F4"/>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43" name="Oval 42"/>
          <p:cNvSpPr/>
          <p:nvPr/>
        </p:nvSpPr>
        <p:spPr>
          <a:xfrm>
            <a:off x="575610" y="1328927"/>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rgbClr val="FFFFFF"/>
              </a:solidFill>
              <a:cs typeface="Arial"/>
            </a:endParaRPr>
          </a:p>
        </p:txBody>
      </p:sp>
      <p:sp>
        <p:nvSpPr>
          <p:cNvPr id="44" name="Oval 43"/>
          <p:cNvSpPr/>
          <p:nvPr/>
        </p:nvSpPr>
        <p:spPr>
          <a:xfrm>
            <a:off x="575611" y="2627446"/>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45" name="Text Placeholder 17"/>
          <p:cNvSpPr>
            <a:spLocks noGrp="1"/>
          </p:cNvSpPr>
          <p:nvPr>
            <p:ph type="body" sz="quarter" idx="13"/>
          </p:nvPr>
        </p:nvSpPr>
        <p:spPr>
          <a:xfrm>
            <a:off x="1172384" y="133484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6" name="Text Placeholder 17"/>
          <p:cNvSpPr>
            <a:spLocks noGrp="1"/>
          </p:cNvSpPr>
          <p:nvPr>
            <p:ph type="body" sz="quarter" idx="14"/>
          </p:nvPr>
        </p:nvSpPr>
        <p:spPr>
          <a:xfrm>
            <a:off x="1172385" y="1984561"/>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7" name="Text Placeholder 17"/>
          <p:cNvSpPr>
            <a:spLocks noGrp="1"/>
          </p:cNvSpPr>
          <p:nvPr>
            <p:ph type="body" sz="quarter" idx="15"/>
          </p:nvPr>
        </p:nvSpPr>
        <p:spPr>
          <a:xfrm>
            <a:off x="1172385" y="2627446"/>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8" name="Text Placeholder 17"/>
          <p:cNvSpPr>
            <a:spLocks noGrp="1"/>
          </p:cNvSpPr>
          <p:nvPr>
            <p:ph type="body" sz="quarter" idx="16" hasCustomPrompt="1"/>
          </p:nvPr>
        </p:nvSpPr>
        <p:spPr>
          <a:xfrm>
            <a:off x="575611" y="1327521"/>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
        <p:nvSpPr>
          <p:cNvPr id="49" name="Text Placeholder 17"/>
          <p:cNvSpPr>
            <a:spLocks noGrp="1"/>
          </p:cNvSpPr>
          <p:nvPr>
            <p:ph type="body" sz="quarter" idx="17" hasCustomPrompt="1"/>
          </p:nvPr>
        </p:nvSpPr>
        <p:spPr>
          <a:xfrm>
            <a:off x="575611" y="1979318"/>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50" name="Text Placeholder 17"/>
          <p:cNvSpPr>
            <a:spLocks noGrp="1"/>
          </p:cNvSpPr>
          <p:nvPr>
            <p:ph type="body" sz="quarter" idx="18" hasCustomPrompt="1"/>
          </p:nvPr>
        </p:nvSpPr>
        <p:spPr>
          <a:xfrm>
            <a:off x="575612" y="2625493"/>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51" name="Oval 50"/>
          <p:cNvSpPr/>
          <p:nvPr/>
        </p:nvSpPr>
        <p:spPr>
          <a:xfrm>
            <a:off x="575612" y="3274581"/>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2" name="Text Placeholder 17"/>
          <p:cNvSpPr>
            <a:spLocks noGrp="1"/>
          </p:cNvSpPr>
          <p:nvPr>
            <p:ph type="body" sz="quarter" idx="19"/>
          </p:nvPr>
        </p:nvSpPr>
        <p:spPr>
          <a:xfrm>
            <a:off x="1172386" y="3274581"/>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53" name="Text Placeholder 17"/>
          <p:cNvSpPr>
            <a:spLocks noGrp="1"/>
          </p:cNvSpPr>
          <p:nvPr>
            <p:ph type="body" sz="quarter" idx="20" hasCustomPrompt="1"/>
          </p:nvPr>
        </p:nvSpPr>
        <p:spPr>
          <a:xfrm>
            <a:off x="575613" y="3272628"/>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4</a:t>
            </a:r>
          </a:p>
        </p:txBody>
      </p:sp>
      <p:sp>
        <p:nvSpPr>
          <p:cNvPr id="54" name="Oval 53"/>
          <p:cNvSpPr/>
          <p:nvPr/>
        </p:nvSpPr>
        <p:spPr>
          <a:xfrm>
            <a:off x="575613" y="3921716"/>
            <a:ext cx="464815" cy="464815"/>
          </a:xfrm>
          <a:prstGeom prst="ellipse">
            <a:avLst/>
          </a:prstGeom>
          <a:solidFill>
            <a:schemeClr val="accent1">
              <a:lumMod val="75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5" name="Text Placeholder 17"/>
          <p:cNvSpPr>
            <a:spLocks noGrp="1"/>
          </p:cNvSpPr>
          <p:nvPr>
            <p:ph type="body" sz="quarter" idx="21"/>
          </p:nvPr>
        </p:nvSpPr>
        <p:spPr>
          <a:xfrm>
            <a:off x="1172387" y="3921716"/>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56" name="Text Placeholder 17"/>
          <p:cNvSpPr>
            <a:spLocks noGrp="1"/>
          </p:cNvSpPr>
          <p:nvPr>
            <p:ph type="body" sz="quarter" idx="22" hasCustomPrompt="1"/>
          </p:nvPr>
        </p:nvSpPr>
        <p:spPr>
          <a:xfrm>
            <a:off x="575614" y="3919763"/>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5</a:t>
            </a:r>
          </a:p>
        </p:txBody>
      </p:sp>
      <p:sp>
        <p:nvSpPr>
          <p:cNvPr id="57" name="Oval 56"/>
          <p:cNvSpPr/>
          <p:nvPr/>
        </p:nvSpPr>
        <p:spPr>
          <a:xfrm>
            <a:off x="4414576" y="1983084"/>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8" name="Oval 57"/>
          <p:cNvSpPr/>
          <p:nvPr/>
        </p:nvSpPr>
        <p:spPr>
          <a:xfrm>
            <a:off x="4414575" y="1332693"/>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9" name="Oval 58"/>
          <p:cNvSpPr/>
          <p:nvPr/>
        </p:nvSpPr>
        <p:spPr>
          <a:xfrm>
            <a:off x="4414576" y="2631212"/>
            <a:ext cx="464815" cy="464815"/>
          </a:xfrm>
          <a:prstGeom prst="ellipse">
            <a:avLst/>
          </a:prstGeom>
          <a:solidFill>
            <a:schemeClr val="accent5"/>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60" name="Text Placeholder 17"/>
          <p:cNvSpPr>
            <a:spLocks noGrp="1"/>
          </p:cNvSpPr>
          <p:nvPr>
            <p:ph type="body" sz="quarter" idx="23"/>
          </p:nvPr>
        </p:nvSpPr>
        <p:spPr>
          <a:xfrm>
            <a:off x="5011349" y="1338608"/>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1" name="Text Placeholder 17"/>
          <p:cNvSpPr>
            <a:spLocks noGrp="1"/>
          </p:cNvSpPr>
          <p:nvPr>
            <p:ph type="body" sz="quarter" idx="24"/>
          </p:nvPr>
        </p:nvSpPr>
        <p:spPr>
          <a:xfrm>
            <a:off x="5011350" y="1988327"/>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2" name="Text Placeholder 17"/>
          <p:cNvSpPr>
            <a:spLocks noGrp="1"/>
          </p:cNvSpPr>
          <p:nvPr>
            <p:ph type="body" sz="quarter" idx="25"/>
          </p:nvPr>
        </p:nvSpPr>
        <p:spPr>
          <a:xfrm>
            <a:off x="5011350" y="263121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3" name="Text Placeholder 17"/>
          <p:cNvSpPr>
            <a:spLocks noGrp="1"/>
          </p:cNvSpPr>
          <p:nvPr>
            <p:ph type="body" sz="quarter" idx="26" hasCustomPrompt="1"/>
          </p:nvPr>
        </p:nvSpPr>
        <p:spPr>
          <a:xfrm>
            <a:off x="4414576" y="1331287"/>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6</a:t>
            </a:r>
          </a:p>
        </p:txBody>
      </p:sp>
      <p:sp>
        <p:nvSpPr>
          <p:cNvPr id="64" name="Text Placeholder 17"/>
          <p:cNvSpPr>
            <a:spLocks noGrp="1"/>
          </p:cNvSpPr>
          <p:nvPr>
            <p:ph type="body" sz="quarter" idx="27" hasCustomPrompt="1"/>
          </p:nvPr>
        </p:nvSpPr>
        <p:spPr>
          <a:xfrm>
            <a:off x="4414576" y="1983084"/>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7</a:t>
            </a:r>
          </a:p>
        </p:txBody>
      </p:sp>
      <p:sp>
        <p:nvSpPr>
          <p:cNvPr id="65" name="Text Placeholder 17"/>
          <p:cNvSpPr>
            <a:spLocks noGrp="1"/>
          </p:cNvSpPr>
          <p:nvPr>
            <p:ph type="body" sz="quarter" idx="28" hasCustomPrompt="1"/>
          </p:nvPr>
        </p:nvSpPr>
        <p:spPr>
          <a:xfrm>
            <a:off x="4414577" y="2629259"/>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8</a:t>
            </a:r>
          </a:p>
        </p:txBody>
      </p:sp>
      <p:sp>
        <p:nvSpPr>
          <p:cNvPr id="66" name="Oval 65"/>
          <p:cNvSpPr/>
          <p:nvPr/>
        </p:nvSpPr>
        <p:spPr>
          <a:xfrm>
            <a:off x="4414577" y="3278347"/>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67" name="Text Placeholder 17"/>
          <p:cNvSpPr>
            <a:spLocks noGrp="1"/>
          </p:cNvSpPr>
          <p:nvPr>
            <p:ph type="body" sz="quarter" idx="29"/>
          </p:nvPr>
        </p:nvSpPr>
        <p:spPr>
          <a:xfrm>
            <a:off x="5011351" y="3278347"/>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8" name="Text Placeholder 17"/>
          <p:cNvSpPr>
            <a:spLocks noGrp="1"/>
          </p:cNvSpPr>
          <p:nvPr>
            <p:ph type="body" sz="quarter" idx="30" hasCustomPrompt="1"/>
          </p:nvPr>
        </p:nvSpPr>
        <p:spPr>
          <a:xfrm>
            <a:off x="4414578" y="3276394"/>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9</a:t>
            </a:r>
          </a:p>
        </p:txBody>
      </p:sp>
      <p:sp>
        <p:nvSpPr>
          <p:cNvPr id="69" name="Oval 68"/>
          <p:cNvSpPr/>
          <p:nvPr/>
        </p:nvSpPr>
        <p:spPr>
          <a:xfrm>
            <a:off x="4414578" y="3925482"/>
            <a:ext cx="464815" cy="464815"/>
          </a:xfrm>
          <a:prstGeom prst="ellipse">
            <a:avLst/>
          </a:prstGeom>
          <a:solidFill>
            <a:schemeClr val="accent1">
              <a:lumMod val="75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70" name="Text Placeholder 17"/>
          <p:cNvSpPr>
            <a:spLocks noGrp="1"/>
          </p:cNvSpPr>
          <p:nvPr>
            <p:ph type="body" sz="quarter" idx="31"/>
          </p:nvPr>
        </p:nvSpPr>
        <p:spPr>
          <a:xfrm>
            <a:off x="5011352" y="392548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71" name="Text Placeholder 17"/>
          <p:cNvSpPr>
            <a:spLocks noGrp="1"/>
          </p:cNvSpPr>
          <p:nvPr>
            <p:ph type="body" sz="quarter" idx="32" hasCustomPrompt="1"/>
          </p:nvPr>
        </p:nvSpPr>
        <p:spPr>
          <a:xfrm>
            <a:off x="4414579" y="3923529"/>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10</a:t>
            </a:r>
          </a:p>
        </p:txBody>
      </p:sp>
    </p:spTree>
    <p:extLst>
      <p:ext uri="{BB962C8B-B14F-4D97-AF65-F5344CB8AC3E}">
        <p14:creationId xmlns:p14="http://schemas.microsoft.com/office/powerpoint/2010/main" val="3643099958"/>
      </p:ext>
    </p:extLst>
  </p:cSld>
  <p:clrMapOvr>
    <a:masterClrMapping/>
  </p:clrMapOvr>
  <p:transition spd="slow">
    <p:wip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5"/>
          <p:cNvSpPr>
            <a:spLocks noGrp="1"/>
          </p:cNvSpPr>
          <p:nvPr>
            <p:ph type="title"/>
          </p:nvPr>
        </p:nvSpPr>
        <p:spPr bwMode="auto">
          <a:xfrm>
            <a:off x="438150"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4" tIns="45712" rIns="91424" bIns="45712" numCol="1" anchor="ctr" anchorCtr="0" compatLnSpc="1">
            <a:prstTxWarp prst="textNoShape">
              <a:avLst/>
            </a:prstTxWarp>
          </a:bodyPr>
          <a:lstStyle/>
          <a:p>
            <a:pPr lvl="0"/>
            <a:r>
              <a:rPr lang="en-GB" altLang="en-US" dirty="0"/>
              <a:t>Title Goes Here</a:t>
            </a:r>
          </a:p>
        </p:txBody>
      </p:sp>
      <p:sp>
        <p:nvSpPr>
          <p:cNvPr id="12" name="Rectangle 7"/>
          <p:cNvSpPr>
            <a:spLocks noChangeArrowheads="1"/>
          </p:cNvSpPr>
          <p:nvPr/>
        </p:nvSpPr>
        <p:spPr bwMode="ltGray">
          <a:xfrm>
            <a:off x="8515707" y="4742907"/>
            <a:ext cx="218414" cy="154518"/>
          </a:xfrm>
          <a:prstGeom prst="rect">
            <a:avLst/>
          </a:prstGeom>
          <a:noFill/>
          <a:ln w="9525" algn="ctr">
            <a:noFill/>
            <a:miter lim="800000"/>
            <a:headEnd/>
            <a:tailEnd/>
          </a:ln>
          <a:effectLst/>
        </p:spPr>
        <p:txBody>
          <a:bodyPr wrap="none" lIns="61586" tIns="30792" rIns="61586" bIns="30792" anchor="b">
            <a:spAutoFit/>
          </a:bodyPr>
          <a:lstStyle/>
          <a:p>
            <a:pPr algn="r" defTabSz="610744" rtl="0" fontAlgn="auto">
              <a:spcBef>
                <a:spcPts val="0"/>
              </a:spcBef>
              <a:spcAft>
                <a:spcPts val="0"/>
              </a:spcAft>
              <a:defRPr/>
            </a:pPr>
            <a:fld id="{6A1E46DC-7EF6-4EA2-B285-14272867D133}" type="slidenum">
              <a:rPr sz="600">
                <a:solidFill>
                  <a:schemeClr val="accent3">
                    <a:lumMod val="85000"/>
                  </a:schemeClr>
                </a:solidFill>
                <a:latin typeface="+mn-lt"/>
                <a:ea typeface="+mn-ea"/>
                <a:cs typeface="CiscoSans Thin"/>
              </a:rPr>
              <a:pPr algn="r" defTabSz="610744" rtl="0" fontAlgn="auto">
                <a:spcBef>
                  <a:spcPts val="0"/>
                </a:spcBef>
                <a:spcAft>
                  <a:spcPts val="0"/>
                </a:spcAft>
                <a:defRPr/>
              </a:pPr>
              <a:t>‹N°›</a:t>
            </a:fld>
            <a:endParaRPr sz="600">
              <a:solidFill>
                <a:schemeClr val="accent3">
                  <a:lumMod val="85000"/>
                </a:schemeClr>
              </a:solidFill>
              <a:latin typeface="+mn-lt"/>
              <a:ea typeface="+mn-ea"/>
              <a:cs typeface="CiscoSans Thin"/>
            </a:endParaRPr>
          </a:p>
        </p:txBody>
      </p:sp>
      <p:sp>
        <p:nvSpPr>
          <p:cNvPr id="13" name="Rectangle 4"/>
          <p:cNvSpPr>
            <a:spLocks noChangeArrowheads="1"/>
          </p:cNvSpPr>
          <p:nvPr/>
        </p:nvSpPr>
        <p:spPr bwMode="ltGray">
          <a:xfrm>
            <a:off x="5867508" y="4741653"/>
            <a:ext cx="2658018" cy="154518"/>
          </a:xfrm>
          <a:prstGeom prst="rect">
            <a:avLst/>
          </a:prstGeom>
          <a:noFill/>
          <a:ln w="9525">
            <a:noFill/>
            <a:miter lim="800000"/>
            <a:headEnd/>
            <a:tailEnd/>
          </a:ln>
          <a:effectLst/>
        </p:spPr>
        <p:txBody>
          <a:bodyPr lIns="61586" tIns="30792" rIns="61586" bIns="30792" anchor="b">
            <a:spAutoFit/>
          </a:bodyPr>
          <a:lstStyle/>
          <a:p>
            <a:pPr defTabSz="610744" rtl="0" fontAlgn="auto">
              <a:spcBef>
                <a:spcPts val="0"/>
              </a:spcBef>
              <a:spcAft>
                <a:spcPts val="0"/>
              </a:spcAft>
              <a:defRPr/>
            </a:pPr>
            <a:r>
              <a:rPr lang="fr-FR" sz="600">
                <a:solidFill>
                  <a:schemeClr val="accent3">
                    <a:lumMod val="85000"/>
                  </a:schemeClr>
                </a:solidFill>
                <a:latin typeface="+mn-lt"/>
                <a:ea typeface="+mn-ea"/>
                <a:cs typeface="CiscoSans Thin"/>
              </a:rPr>
              <a:t>© 2016 Cisco et/ou ses filiales. Tous droits réservés.   Informations confidentielles de Cisco</a:t>
            </a:r>
          </a:p>
        </p:txBody>
      </p:sp>
      <p:grpSp>
        <p:nvGrpSpPr>
          <p:cNvPr id="6" name="Group 4"/>
          <p:cNvGrpSpPr>
            <a:grpSpLocks noChangeAspect="1"/>
          </p:cNvGrpSpPr>
          <p:nvPr userDrawn="1"/>
        </p:nvGrpSpPr>
        <p:grpSpPr bwMode="auto">
          <a:xfrm>
            <a:off x="508039" y="4715197"/>
            <a:ext cx="340257" cy="180974"/>
            <a:chOff x="310" y="249"/>
            <a:chExt cx="502" cy="267"/>
          </a:xfrm>
          <a:solidFill>
            <a:schemeClr val="accent5"/>
          </a:solidFill>
        </p:grpSpPr>
        <p:sp>
          <p:nvSpPr>
            <p:cNvPr id="7"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cSld>
  <p:clrMap bg1="lt1" tx1="dk1" bg2="lt2" tx2="dk2" accent1="accent1" accent2="accent2" accent3="accent3" accent4="accent4" accent5="accent5" accent6="accent6" hlink="hlink" folHlink="folHlink"/>
  <p:sldLayoutIdLst>
    <p:sldLayoutId id="2147483962" r:id="rId1"/>
    <p:sldLayoutId id="2147484013" r:id="rId2"/>
    <p:sldLayoutId id="2147484014" r:id="rId3"/>
    <p:sldLayoutId id="2147483965" r:id="rId4"/>
    <p:sldLayoutId id="2147483967" r:id="rId5"/>
    <p:sldLayoutId id="2147483995" r:id="rId6"/>
    <p:sldLayoutId id="2147484007" r:id="rId7"/>
    <p:sldLayoutId id="2147484010" r:id="rId8"/>
    <p:sldLayoutId id="2147484011" r:id="rId9"/>
    <p:sldLayoutId id="2147484015" r:id="rId10"/>
    <p:sldLayoutId id="2147483998" r:id="rId11"/>
    <p:sldLayoutId id="2147484027" r:id="rId12"/>
    <p:sldLayoutId id="2147484029" r:id="rId13"/>
    <p:sldLayoutId id="2147484031" r:id="rId14"/>
  </p:sldLayoutIdLst>
  <p:transition spd="slow">
    <p:wipe/>
  </p:transition>
  <p:txStyles>
    <p:titleStyle>
      <a:lvl1pPr algn="l" defTabSz="684213" rtl="0" eaLnBrk="1" fontAlgn="base" hangingPunct="1">
        <a:lnSpc>
          <a:spcPct val="80000"/>
        </a:lnSpc>
        <a:spcBef>
          <a:spcPct val="0"/>
        </a:spcBef>
        <a:spcAft>
          <a:spcPct val="0"/>
        </a:spcAft>
        <a:defRPr lang="en-US" sz="3200" kern="1200" dirty="0">
          <a:solidFill>
            <a:schemeClr val="accent4"/>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p:titleStyle>
    <p:bodyStyle>
      <a:lvl1pPr marL="169863" indent="-169863" algn="l" defTabSz="684213" rtl="0" eaLnBrk="1" fontAlgn="base" hangingPunct="1">
        <a:lnSpc>
          <a:spcPct val="95000"/>
        </a:lnSpc>
        <a:spcBef>
          <a:spcPts val="1075"/>
        </a:spcBef>
        <a:spcAft>
          <a:spcPct val="0"/>
        </a:spcAft>
        <a:buClr>
          <a:schemeClr val="tx2"/>
        </a:buClr>
        <a:buSzPct val="90000"/>
        <a:buFont typeface="Arial" charset="0"/>
        <a:buChar char="•"/>
        <a:defRPr lang="en-US" sz="1500" kern="1200" dirty="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77" rtl="0" eaLnBrk="1" latinLnBrk="0" hangingPunct="1">
        <a:defRPr sz="1400" kern="1200">
          <a:solidFill>
            <a:schemeClr val="tx1"/>
          </a:solidFill>
          <a:latin typeface="+mn-lt"/>
          <a:ea typeface="+mn-ea"/>
          <a:cs typeface="+mn-cs"/>
        </a:defRPr>
      </a:lvl1pPr>
      <a:lvl2pPr marL="342886" algn="l" defTabSz="685777" rtl="0" eaLnBrk="1" latinLnBrk="0" hangingPunct="1">
        <a:defRPr sz="1400" kern="1200">
          <a:solidFill>
            <a:schemeClr val="tx1"/>
          </a:solidFill>
          <a:latin typeface="+mn-lt"/>
          <a:ea typeface="+mn-ea"/>
          <a:cs typeface="+mn-cs"/>
        </a:defRPr>
      </a:lvl2pPr>
      <a:lvl3pPr marL="685777" algn="l" defTabSz="685777" rtl="0" eaLnBrk="1" latinLnBrk="0" hangingPunct="1">
        <a:defRPr sz="1400" kern="1200">
          <a:solidFill>
            <a:schemeClr val="tx1"/>
          </a:solidFill>
          <a:latin typeface="+mn-lt"/>
          <a:ea typeface="+mn-ea"/>
          <a:cs typeface="+mn-cs"/>
        </a:defRPr>
      </a:lvl3pPr>
      <a:lvl4pPr marL="1028665" algn="l" defTabSz="685777" rtl="0" eaLnBrk="1" latinLnBrk="0" hangingPunct="1">
        <a:defRPr sz="1400" kern="1200">
          <a:solidFill>
            <a:schemeClr val="tx1"/>
          </a:solidFill>
          <a:latin typeface="+mn-lt"/>
          <a:ea typeface="+mn-ea"/>
          <a:cs typeface="+mn-cs"/>
        </a:defRPr>
      </a:lvl4pPr>
      <a:lvl5pPr marL="1371555" algn="l" defTabSz="685777" rtl="0" eaLnBrk="1" latinLnBrk="0" hangingPunct="1">
        <a:defRPr sz="1400" kern="1200">
          <a:solidFill>
            <a:schemeClr val="tx1"/>
          </a:solidFill>
          <a:latin typeface="+mn-lt"/>
          <a:ea typeface="+mn-ea"/>
          <a:cs typeface="+mn-cs"/>
        </a:defRPr>
      </a:lvl5pPr>
      <a:lvl6pPr marL="1714441" algn="l" defTabSz="685777" rtl="0" eaLnBrk="1" latinLnBrk="0" hangingPunct="1">
        <a:defRPr sz="1400" kern="1200">
          <a:solidFill>
            <a:schemeClr val="tx1"/>
          </a:solidFill>
          <a:latin typeface="+mn-lt"/>
          <a:ea typeface="+mn-ea"/>
          <a:cs typeface="+mn-cs"/>
        </a:defRPr>
      </a:lvl6pPr>
      <a:lvl7pPr marL="2057332" algn="l" defTabSz="685777" rtl="0" eaLnBrk="1" latinLnBrk="0" hangingPunct="1">
        <a:defRPr sz="1400" kern="1200">
          <a:solidFill>
            <a:schemeClr val="tx1"/>
          </a:solidFill>
          <a:latin typeface="+mn-lt"/>
          <a:ea typeface="+mn-ea"/>
          <a:cs typeface="+mn-cs"/>
        </a:defRPr>
      </a:lvl7pPr>
      <a:lvl8pPr marL="2400220" algn="l" defTabSz="685777" rtl="0" eaLnBrk="1" latinLnBrk="0" hangingPunct="1">
        <a:defRPr sz="1400" kern="1200">
          <a:solidFill>
            <a:schemeClr val="tx1"/>
          </a:solidFill>
          <a:latin typeface="+mn-lt"/>
          <a:ea typeface="+mn-ea"/>
          <a:cs typeface="+mn-cs"/>
        </a:defRPr>
      </a:lvl8pPr>
      <a:lvl9pPr marL="2743110" algn="l" defTabSz="685777" rtl="0" eaLnBrk="1" latinLnBrk="0" hangingPunct="1">
        <a:defRPr sz="1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336"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2.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4.xml"/><Relationship Id="rId1" Type="http://schemas.openxmlformats.org/officeDocument/2006/relationships/tags" Target="../tags/tag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4.xml"/><Relationship Id="rId1" Type="http://schemas.openxmlformats.org/officeDocument/2006/relationships/tags" Target="../tags/tag6.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4.xml"/><Relationship Id="rId1" Type="http://schemas.openxmlformats.org/officeDocument/2006/relationships/tags" Target="../tags/tag7.xml"/><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3.xml"/><Relationship Id="rId1" Type="http://schemas.openxmlformats.org/officeDocument/2006/relationships/tags" Target="../tags/tag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4.xml"/><Relationship Id="rId1" Type="http://schemas.openxmlformats.org/officeDocument/2006/relationships/tags" Target="../tags/tag8.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4.xml"/><Relationship Id="rId1" Type="http://schemas.openxmlformats.org/officeDocument/2006/relationships/tags" Target="../tags/tag4.xml"/></Relationships>
</file>

<file path=ppt/slides/_rels/slide3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13.xml"/><Relationship Id="rId1" Type="http://schemas.openxmlformats.org/officeDocument/2006/relationships/tags" Target="../tags/tag9.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13.xml"/><Relationship Id="rId1" Type="http://schemas.openxmlformats.org/officeDocument/2006/relationships/tags" Target="../tags/tag10.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13.xml"/><Relationship Id="rId1" Type="http://schemas.openxmlformats.org/officeDocument/2006/relationships/tags" Target="../tags/tag11.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1.xml"/><Relationship Id="rId1" Type="http://schemas.openxmlformats.org/officeDocument/2006/relationships/tags" Target="../tags/tag12.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13.xml"/><Relationship Id="rId1" Type="http://schemas.openxmlformats.org/officeDocument/2006/relationships/tags" Target="../tags/tag13.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4.xml"/><Relationship Id="rId1" Type="http://schemas.openxmlformats.org/officeDocument/2006/relationships/tags" Target="../tags/tag14.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13.xml"/><Relationship Id="rId1" Type="http://schemas.openxmlformats.org/officeDocument/2006/relationships/tags" Target="../tags/tag15.xml"/><Relationship Id="rId5" Type="http://schemas.openxmlformats.org/officeDocument/2006/relationships/image" Target="../media/image17.png"/><Relationship Id="rId4" Type="http://schemas.openxmlformats.org/officeDocument/2006/relationships/image" Target="../media/image16.png"/></Relationships>
</file>

<file path=ppt/slides/_rels/slide3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9.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1.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2.xml"/><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3.xml"/><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4.xml"/><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4.xml"/><Relationship Id="rId1" Type="http://schemas.openxmlformats.org/officeDocument/2006/relationships/tags" Target="../tags/tag16.xm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13.xml"/><Relationship Id="rId1" Type="http://schemas.openxmlformats.org/officeDocument/2006/relationships/tags" Target="../tags/tag17.xml"/></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13.xml"/><Relationship Id="rId1" Type="http://schemas.openxmlformats.org/officeDocument/2006/relationships/tags" Target="../tags/tag18.xml"/><Relationship Id="rId4" Type="http://schemas.openxmlformats.org/officeDocument/2006/relationships/image" Target="../media/image22.png"/></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13.xml"/><Relationship Id="rId1" Type="http://schemas.openxmlformats.org/officeDocument/2006/relationships/tags" Target="../tags/tag19.xml"/><Relationship Id="rId4" Type="http://schemas.openxmlformats.org/officeDocument/2006/relationships/image" Target="../media/image23.png"/></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13.xml"/><Relationship Id="rId1" Type="http://schemas.openxmlformats.org/officeDocument/2006/relationships/tags" Target="../tags/tag20.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13.xml"/><Relationship Id="rId1" Type="http://schemas.openxmlformats.org/officeDocument/2006/relationships/tags" Target="../tags/tag21.xml"/></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4.xml"/><Relationship Id="rId1" Type="http://schemas.openxmlformats.org/officeDocument/2006/relationships/tags" Target="../tags/tag2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3.xml"/><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4.xml"/><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4.xml"/><Relationship Id="rId1" Type="http://schemas.openxmlformats.org/officeDocument/2006/relationships/tags" Target="../tags/tag23.xml"/></Relationships>
</file>

<file path=ppt/slides/_rels/slide5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9.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0.xml"/><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2.xml"/><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3.xml"/><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64.xml"/><Relationship Id="rId2" Type="http://schemas.openxmlformats.org/officeDocument/2006/relationships/slideLayout" Target="../slideLayouts/slideLayout4.xml"/><Relationship Id="rId1" Type="http://schemas.openxmlformats.org/officeDocument/2006/relationships/tags" Target="../tags/tag24.xml"/></Relationships>
</file>

<file path=ppt/slides/_rels/slide6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5.xml"/><Relationship Id="rId1" Type="http://schemas.openxmlformats.org/officeDocument/2006/relationships/slideLayout" Target="../slideLayouts/slideLayout13.xml"/><Relationship Id="rId4" Type="http://schemas.openxmlformats.org/officeDocument/2006/relationships/image" Target="../media/image30.png"/></Relationships>
</file>

<file path=ppt/slides/_rels/slide6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6.xml"/><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7.xml"/><Relationship Id="rId1" Type="http://schemas.openxmlformats.org/officeDocument/2006/relationships/slideLayout" Target="../slideLayouts/slideLayout13.xml"/><Relationship Id="rId4" Type="http://schemas.openxmlformats.org/officeDocument/2006/relationships/image" Target="../media/image33.png"/></Relationships>
</file>

<file path=ppt/slides/_rels/slide6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8.xml"/><Relationship Id="rId1" Type="http://schemas.openxmlformats.org/officeDocument/2006/relationships/slideLayout" Target="../slideLayouts/slideLayout13.xml"/><Relationship Id="rId4" Type="http://schemas.openxmlformats.org/officeDocument/2006/relationships/image" Target="../media/image35.png"/></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70.xml"/><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3" Type="http://schemas.openxmlformats.org/officeDocument/2006/relationships/notesSlide" Target="../notesSlides/notesSlide74.xml"/><Relationship Id="rId2" Type="http://schemas.openxmlformats.org/officeDocument/2006/relationships/slideLayout" Target="../slideLayouts/slideLayout1.xml"/><Relationship Id="rId1" Type="http://schemas.openxmlformats.org/officeDocument/2006/relationships/tags" Target="../tags/tag25.xml"/></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75.xml"/><Relationship Id="rId2" Type="http://schemas.openxmlformats.org/officeDocument/2006/relationships/slideLayout" Target="../slideLayouts/slideLayout13.xml"/><Relationship Id="rId1" Type="http://schemas.openxmlformats.org/officeDocument/2006/relationships/tags" Target="../tags/tag26.xml"/></Relationships>
</file>

<file path=ppt/slides/_rels/slide76.xml.rels><?xml version="1.0" encoding="UTF-8" standalone="yes"?>
<Relationships xmlns="http://schemas.openxmlformats.org/package/2006/relationships"><Relationship Id="rId3" Type="http://schemas.openxmlformats.org/officeDocument/2006/relationships/notesSlide" Target="../notesSlides/notesSlide76.xml"/><Relationship Id="rId2" Type="http://schemas.openxmlformats.org/officeDocument/2006/relationships/slideLayout" Target="../slideLayouts/slideLayout4.xml"/><Relationship Id="rId1" Type="http://schemas.openxmlformats.org/officeDocument/2006/relationships/tags" Target="../tags/tag27.xml"/></Relationships>
</file>

<file path=ppt/slides/_rels/slide7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77.xml"/><Relationship Id="rId1" Type="http://schemas.openxmlformats.org/officeDocument/2006/relationships/slideLayout" Target="../slideLayouts/slideLayout5.xml"/></Relationships>
</file>

<file path=ppt/slides/_rels/slide7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8.xml"/><Relationship Id="rId1" Type="http://schemas.openxmlformats.org/officeDocument/2006/relationships/slideLayout" Target="../slideLayouts/slideLayout5.xml"/></Relationships>
</file>

<file path=ppt/slides/_rels/slide79.xml.rels><?xml version="1.0" encoding="UTF-8" standalone="yes"?>
<Relationships xmlns="http://schemas.openxmlformats.org/package/2006/relationships"><Relationship Id="rId3" Type="http://schemas.openxmlformats.org/officeDocument/2006/relationships/notesSlide" Target="../notesSlides/notesSlide79.xml"/><Relationship Id="rId2" Type="http://schemas.openxmlformats.org/officeDocument/2006/relationships/slideLayout" Target="../slideLayouts/slideLayout4.xml"/><Relationship Id="rId1" Type="http://schemas.openxmlformats.org/officeDocument/2006/relationships/tags" Target="../tags/tag28.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8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80.xml"/><Relationship Id="rId1" Type="http://schemas.openxmlformats.org/officeDocument/2006/relationships/slideLayout" Target="../slideLayouts/slideLayout5.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5.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5.xml"/></Relationships>
</file>

<file path=ppt/slides/_rels/slide8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83.xml"/><Relationship Id="rId1" Type="http://schemas.openxmlformats.org/officeDocument/2006/relationships/slideLayout" Target="../slideLayouts/slideLayout5.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5.xml"/></Relationships>
</file>

<file path=ppt/slides/_rels/slide8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85.xml"/><Relationship Id="rId1" Type="http://schemas.openxmlformats.org/officeDocument/2006/relationships/slideLayout" Target="../slideLayouts/slideLayout5.xml"/></Relationships>
</file>

<file path=ppt/slides/_rels/slide86.xml.rels><?xml version="1.0" encoding="UTF-8" standalone="yes"?>
<Relationships xmlns="http://schemas.openxmlformats.org/package/2006/relationships"><Relationship Id="rId3" Type="http://schemas.openxmlformats.org/officeDocument/2006/relationships/notesSlide" Target="../notesSlides/notesSlide86.xml"/><Relationship Id="rId2" Type="http://schemas.openxmlformats.org/officeDocument/2006/relationships/slideLayout" Target="../slideLayouts/slideLayout4.xml"/><Relationship Id="rId1" Type="http://schemas.openxmlformats.org/officeDocument/2006/relationships/tags" Target="../tags/tag29.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5.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5.xml"/></Relationships>
</file>

<file path=ppt/slides/_rels/slide8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89.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90.xml.rels><?xml version="1.0" encoding="UTF-8" standalone="yes"?>
<Relationships xmlns="http://schemas.openxmlformats.org/package/2006/relationships"><Relationship Id="rId3" Type="http://schemas.openxmlformats.org/officeDocument/2006/relationships/notesSlide" Target="../notesSlides/notesSlide90.xml"/><Relationship Id="rId2" Type="http://schemas.openxmlformats.org/officeDocument/2006/relationships/slideLayout" Target="../slideLayouts/slideLayout13.xml"/><Relationship Id="rId1" Type="http://schemas.openxmlformats.org/officeDocument/2006/relationships/tags" Target="../tags/tag30.xml"/></Relationships>
</file>

<file path=ppt/slides/_rels/slide91.xml.rels><?xml version="1.0" encoding="UTF-8" standalone="yes"?>
<Relationships xmlns="http://schemas.openxmlformats.org/package/2006/relationships"><Relationship Id="rId3" Type="http://schemas.openxmlformats.org/officeDocument/2006/relationships/notesSlide" Target="../notesSlides/notesSlide91.xml"/><Relationship Id="rId2" Type="http://schemas.openxmlformats.org/officeDocument/2006/relationships/slideLayout" Target="../slideLayouts/slideLayout13.xml"/><Relationship Id="rId1" Type="http://schemas.openxmlformats.org/officeDocument/2006/relationships/tags" Target="../tags/tag3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6"/>
          <p:cNvSpPr>
            <a:spLocks noGrp="1"/>
          </p:cNvSpPr>
          <p:nvPr>
            <p:ph type="subTitle" idx="1"/>
          </p:nvPr>
        </p:nvSpPr>
        <p:spPr>
          <a:xfrm>
            <a:off x="469497" y="3809526"/>
            <a:ext cx="2368954" cy="902174"/>
          </a:xfrm>
        </p:spPr>
        <p:txBody>
          <a:bodyPr/>
          <a:lstStyle/>
          <a:p>
            <a:pPr rtl="0"/>
            <a:r>
              <a:rPr lang="fr-FR">
                <a:solidFill>
                  <a:schemeClr val="accent5">
                    <a:lumMod val="40000"/>
                    <a:lumOff val="60000"/>
                  </a:schemeClr>
                </a:solidFill>
              </a:rPr>
              <a:t>Introduction aux Réseaux v7.0 (ITN)</a:t>
            </a:r>
          </a:p>
          <a:p>
            <a:endParaRPr lang="en-US" dirty="0"/>
          </a:p>
        </p:txBody>
      </p:sp>
      <p:sp>
        <p:nvSpPr>
          <p:cNvPr id="6" name="Title 5"/>
          <p:cNvSpPr>
            <a:spLocks noGrp="1"/>
          </p:cNvSpPr>
          <p:nvPr>
            <p:ph type="ctrTitle"/>
          </p:nvPr>
        </p:nvSpPr>
        <p:spPr>
          <a:xfrm>
            <a:off x="469497" y="2316480"/>
            <a:ext cx="6672708" cy="1080143"/>
          </a:xfrm>
        </p:spPr>
        <p:txBody>
          <a:bodyPr/>
          <a:lstStyle/>
          <a:p>
            <a:pPr rtl="0"/>
            <a:r>
              <a:rPr lang="fr-FR">
                <a:solidFill>
                  <a:schemeClr val="accent5">
                    <a:lumMod val="40000"/>
                    <a:lumOff val="60000"/>
                  </a:schemeClr>
                </a:solidFill>
              </a:rPr>
              <a:t>Module 7 : Commutation Ethernet</a:t>
            </a:r>
          </a:p>
        </p:txBody>
      </p:sp>
    </p:spTree>
    <p:custDataLst>
      <p:tags r:id="rId1"/>
    </p:custDataLst>
    <p:extLst>
      <p:ext uri="{BB962C8B-B14F-4D97-AF65-F5344CB8AC3E}">
        <p14:creationId xmlns:p14="http://schemas.microsoft.com/office/powerpoint/2010/main" val="1989389863"/>
      </p:ext>
    </p:extLst>
  </p:cSld>
  <p:clrMapOvr>
    <a:masterClrMapping/>
  </p:clrMapOvr>
  <p:transition spd="slow">
    <p:wip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88160"/>
            <a:ext cx="7848344" cy="929640"/>
          </a:xfrm>
        </p:spPr>
        <p:txBody>
          <a:bodyPr/>
          <a:lstStyle/>
          <a:p>
            <a:pPr rtl="0"/>
            <a:r>
              <a:rPr lang="fr-FR">
                <a:solidFill>
                  <a:schemeClr val="accent5">
                    <a:lumMod val="40000"/>
                    <a:lumOff val="60000"/>
                  </a:schemeClr>
                </a:solidFill>
              </a:rPr>
              <a:t>7.2 Adresse MAC Ethernet</a:t>
            </a:r>
          </a:p>
        </p:txBody>
      </p:sp>
    </p:spTree>
    <p:custDataLst>
      <p:tags r:id="rId1"/>
    </p:custDataLst>
    <p:extLst>
      <p:ext uri="{BB962C8B-B14F-4D97-AF65-F5344CB8AC3E}">
        <p14:creationId xmlns:p14="http://schemas.microsoft.com/office/powerpoint/2010/main" val="1619359580"/>
      </p:ext>
    </p:extLst>
  </p:cSld>
  <p:clrMapOvr>
    <a:masterClrMapping/>
  </p:clrMapOvr>
  <p:transition spd="slow">
    <p:wip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31899"/>
            <a:ext cx="8345488" cy="731837"/>
          </a:xfrm>
        </p:spPr>
        <p:txBody>
          <a:bodyPr/>
          <a:lstStyle/>
          <a:p>
            <a:pPr rtl="0"/>
            <a:r>
              <a:rPr lang="fr-FR" sz="1600"/>
              <a:t>Adresses MAC Ethernet</a:t>
            </a:r>
            <a:r>
              <a:rPr lang="en-US" dirty="0"/>
              <a:t/>
            </a:r>
            <a:br>
              <a:rPr lang="en-US" dirty="0"/>
            </a:br>
            <a:r>
              <a:rPr lang="fr-FR" sz="2400"/>
              <a:t>Adresses MAC et hexadécimal</a:t>
            </a:r>
          </a:p>
        </p:txBody>
      </p:sp>
      <p:sp>
        <p:nvSpPr>
          <p:cNvPr id="4" name="Content Placeholder 3">
            <a:extLst>
              <a:ext uri="{FF2B5EF4-FFF2-40B4-BE49-F238E27FC236}">
                <a16:creationId xmlns:a16="http://schemas.microsoft.com/office/drawing/2014/main" id="{1F3CA7BB-7E7C-7149-9859-4AA0DDEC8CC4}"/>
              </a:ext>
            </a:extLst>
          </p:cNvPr>
          <p:cNvSpPr>
            <a:spLocks noGrp="1"/>
          </p:cNvSpPr>
          <p:nvPr>
            <p:ph idx="1"/>
          </p:nvPr>
        </p:nvSpPr>
        <p:spPr>
          <a:xfrm>
            <a:off x="431971" y="947738"/>
            <a:ext cx="8280057" cy="3073946"/>
          </a:xfrm>
        </p:spPr>
        <p:txBody>
          <a:bodyPr/>
          <a:lstStyle/>
          <a:p>
            <a:pPr marL="285750" indent="-285750" algn="l" rtl="0">
              <a:buFont typeface="Arial" panose="020B0604020202020204" pitchFamily="34" charset="0"/>
              <a:buChar char="•"/>
            </a:pPr>
            <a:r>
              <a:rPr lang="fr-FR" sz="1600">
                <a:solidFill>
                  <a:srgbClr val="000000"/>
                </a:solidFill>
              </a:rPr>
              <a:t>Par conséquent, une adresse MAC Ethernet 48 bits peut être exprimée en utilisant seulement 12 valeurs hexadécimales.</a:t>
            </a:r>
          </a:p>
          <a:p>
            <a:pPr marL="285750" indent="-285750" algn="l" rtl="0">
              <a:buFont typeface="Arial" panose="020B0604020202020204" pitchFamily="34" charset="0"/>
              <a:buChar char="•"/>
            </a:pPr>
            <a:r>
              <a:rPr lang="fr-FR" sz="1600">
                <a:solidFill>
                  <a:srgbClr val="000000"/>
                </a:solidFill>
              </a:rPr>
              <a:t>Sachant qu'un octet (8 bits) est un regroupement binaire courant, la plage binaire de 00000000 à 11111111 correspond, dans le format hexadécimal, à la plage de 00 à FF.</a:t>
            </a:r>
          </a:p>
          <a:p>
            <a:pPr marL="285750" indent="-285750" algn="l" rtl="0">
              <a:buFont typeface="Arial" panose="020B0604020202020204" pitchFamily="34" charset="0"/>
              <a:buChar char="•"/>
            </a:pPr>
            <a:r>
              <a:rPr lang="fr-FR" sz="1600">
                <a:solidFill>
                  <a:srgbClr val="000000"/>
                </a:solidFill>
              </a:rPr>
              <a:t>En hexadécimal, les zéros non significatifs sont toujours affichés pour compléter la représentation de 8 bits. Par exemple, la valeur binaire 0000 1010 correspond à 0A au format hexadécimal.</a:t>
            </a:r>
          </a:p>
          <a:p>
            <a:pPr marL="285750" indent="-285750" algn="l" rtl="0">
              <a:buFont typeface="Arial" panose="020B0604020202020204" pitchFamily="34" charset="0"/>
              <a:buChar char="•"/>
            </a:pPr>
            <a:r>
              <a:rPr lang="fr-FR" sz="1600">
                <a:solidFill>
                  <a:srgbClr val="000000"/>
                </a:solidFill>
              </a:rPr>
              <a:t>Les nombres hexadécimaux sont souvent représentés par la valeur précédée de </a:t>
            </a:r>
            <a:r>
              <a:rPr lang="fr-FR" sz="1600" b="1">
                <a:solidFill>
                  <a:srgbClr val="000000"/>
                </a:solidFill>
              </a:rPr>
              <a:t>0x</a:t>
            </a:r>
            <a:r>
              <a:rPr lang="fr-FR" sz="1600">
                <a:solidFill>
                  <a:srgbClr val="000000"/>
                </a:solidFill>
              </a:rPr>
              <a:t> (par exemple, 0x73) pour distinguer les valeurs décimales et hexadécimales dans la documentation.</a:t>
            </a:r>
          </a:p>
          <a:p>
            <a:pPr marL="285750" indent="-285750" algn="l" rtl="0">
              <a:buFont typeface="Arial" panose="020B0604020202020204" pitchFamily="34" charset="0"/>
              <a:buChar char="•"/>
            </a:pPr>
            <a:r>
              <a:rPr lang="fr-FR" sz="1600">
                <a:solidFill>
                  <a:srgbClr val="000000"/>
                </a:solidFill>
              </a:rPr>
              <a:t>L'hexadécimal peut également être représenté par un indice 16, ou le nombre hexadécimal suivi d'un H (par exemple, 73H).</a:t>
            </a:r>
          </a:p>
          <a:p>
            <a:pPr marL="285750" indent="-285750" algn="l">
              <a:buFont typeface="Arial" panose="020B0604020202020204" pitchFamily="34" charset="0"/>
              <a:buChar char="•"/>
            </a:pPr>
            <a:endParaRPr lang="en-US" sz="1400" dirty="0">
              <a:solidFill>
                <a:srgbClr val="000000"/>
              </a:solidFill>
            </a:endParaRPr>
          </a:p>
        </p:txBody>
      </p:sp>
    </p:spTree>
    <p:extLst>
      <p:ext uri="{BB962C8B-B14F-4D97-AF65-F5344CB8AC3E}">
        <p14:creationId xmlns:p14="http://schemas.microsoft.com/office/powerpoint/2010/main" val="36363154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c15="http://schemas.microsoft.com/office/drawing/2012/chart" xmlns:c="http://schemas.openxmlformats.org/drawingml/2006/chart">
      <p:transition xmlns:p14="http://schemas.microsoft.com/office/powerpoint/2010/mai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31899"/>
            <a:ext cx="8345488" cy="731837"/>
          </a:xfrm>
        </p:spPr>
        <p:txBody>
          <a:bodyPr/>
          <a:lstStyle/>
          <a:p>
            <a:pPr rtl="0"/>
            <a:r>
              <a:rPr lang="fr-FR" sz="1600"/>
              <a:t>Adresses MAC Ethernet</a:t>
            </a:r>
            <a:r>
              <a:rPr lang="en-US" dirty="0"/>
              <a:t/>
            </a:r>
            <a:br>
              <a:rPr lang="en-US" dirty="0"/>
            </a:br>
            <a:r>
              <a:rPr lang="fr-FR" sz="2400"/>
              <a:t>Adresses MAC Ethernet</a:t>
            </a:r>
          </a:p>
        </p:txBody>
      </p:sp>
      <p:sp>
        <p:nvSpPr>
          <p:cNvPr id="4" name="Content Placeholder 3">
            <a:extLst>
              <a:ext uri="{FF2B5EF4-FFF2-40B4-BE49-F238E27FC236}">
                <a16:creationId xmlns:a16="http://schemas.microsoft.com/office/drawing/2014/main" id="{1F3CA7BB-7E7C-7149-9859-4AA0DDEC8CC4}"/>
              </a:ext>
            </a:extLst>
          </p:cNvPr>
          <p:cNvSpPr>
            <a:spLocks noGrp="1"/>
          </p:cNvSpPr>
          <p:nvPr>
            <p:ph idx="1"/>
          </p:nvPr>
        </p:nvSpPr>
        <p:spPr>
          <a:xfrm>
            <a:off x="474662" y="679622"/>
            <a:ext cx="8280057" cy="2035003"/>
          </a:xfrm>
        </p:spPr>
        <p:txBody>
          <a:bodyPr/>
          <a:lstStyle/>
          <a:p>
            <a:pPr marL="285750" indent="-285750" algn="l" rtl="0">
              <a:buFont typeface="Arial" panose="020B0604020202020204" pitchFamily="34" charset="0"/>
              <a:buChar char="•"/>
            </a:pPr>
            <a:r>
              <a:rPr lang="fr-FR" sz="1400" dirty="0">
                <a:solidFill>
                  <a:srgbClr val="000000"/>
                </a:solidFill>
              </a:rPr>
              <a:t>Dans la norme Ethernet du réseau local, chaque périphérique réseau se connecte au même support partagé. L'adressage MAC fournit une méthode d'identification des périphériques au couche de liaison de données du modèle OSI.</a:t>
            </a:r>
          </a:p>
          <a:p>
            <a:pPr marL="285750" indent="-285750" algn="l" rtl="0">
              <a:buFont typeface="Arial" panose="020B0604020202020204" pitchFamily="34" charset="0"/>
              <a:buChar char="•"/>
            </a:pPr>
            <a:r>
              <a:rPr lang="fr-FR" sz="1400" dirty="0">
                <a:solidFill>
                  <a:srgbClr val="000000"/>
                </a:solidFill>
              </a:rPr>
              <a:t>Une adresse MAC Ethernet est une adresse 48 bits exprimée en 12 chiffres hexadécimaux. Parce qu'un octet est égal à 8 bits, nous pouvons également dire qu'une adresse MAC a une longueur de 6 octets.</a:t>
            </a:r>
          </a:p>
          <a:p>
            <a:pPr marL="285750" indent="-285750" algn="l" rtl="0">
              <a:buFont typeface="Arial" panose="020B0604020202020204" pitchFamily="34" charset="0"/>
              <a:buChar char="•"/>
            </a:pPr>
            <a:r>
              <a:rPr lang="fr-FR" sz="1400" dirty="0">
                <a:solidFill>
                  <a:srgbClr val="000000"/>
                </a:solidFill>
              </a:rPr>
              <a:t>Toutes les adresses MAC doivent être uniques au périphérique Ethernet ou à l'interface Ethernet. Pour ce faire, tous les fournisseurs qui vendent des périphériques Ethernet doivent s'inscrire auprès de l'IEEE pour obtenir un code hexadécimal unique à 6 (c'est-à-dire 24 bits ou 3 octets) appelé l'identifiant unique de l'organisation (OUI).</a:t>
            </a:r>
          </a:p>
          <a:p>
            <a:pPr marL="285750" indent="-285750" algn="l" rtl="0">
              <a:buFont typeface="Arial" panose="020B0604020202020204" pitchFamily="34" charset="0"/>
              <a:buChar char="•"/>
            </a:pPr>
            <a:r>
              <a:rPr lang="fr-FR" sz="1400" dirty="0">
                <a:solidFill>
                  <a:srgbClr val="000000"/>
                </a:solidFill>
              </a:rPr>
              <a:t>Une adresse MAC Ethernet est constituée d'un code OUI de fournisseur hexadécimal à 6, suivi d'une valeur attribuée par le fournisseur hexadécimal à 6.</a:t>
            </a:r>
          </a:p>
          <a:p>
            <a:pPr marL="342900" indent="-342900" algn="l">
              <a:buFont typeface="Arial" panose="020B0604020202020204" pitchFamily="34" charset="0"/>
              <a:buChar char="•"/>
            </a:pPr>
            <a:endParaRPr lang="en-US" sz="1200" dirty="0">
              <a:solidFill>
                <a:srgbClr val="000000"/>
              </a:solidFill>
            </a:endParaRPr>
          </a:p>
        </p:txBody>
      </p:sp>
      <p:pic>
        <p:nvPicPr>
          <p:cNvPr id="5" name="Picture 4">
            <a:extLst>
              <a:ext uri="{FF2B5EF4-FFF2-40B4-BE49-F238E27FC236}">
                <a16:creationId xmlns:a16="http://schemas.microsoft.com/office/drawing/2014/main" id="{E3B936E3-E1CB-5C42-9445-442FA726A951}"/>
              </a:ext>
            </a:extLst>
          </p:cNvPr>
          <p:cNvPicPr>
            <a:picLocks noChangeAspect="1"/>
          </p:cNvPicPr>
          <p:nvPr/>
        </p:nvPicPr>
        <p:blipFill>
          <a:blip r:embed="rId3"/>
          <a:stretch>
            <a:fillRect/>
          </a:stretch>
        </p:blipFill>
        <p:spPr>
          <a:xfrm>
            <a:off x="1075489" y="3486150"/>
            <a:ext cx="6762015" cy="1441896"/>
          </a:xfrm>
          <a:prstGeom prst="rect">
            <a:avLst/>
          </a:prstGeom>
        </p:spPr>
      </p:pic>
    </p:spTree>
    <p:extLst>
      <p:ext uri="{BB962C8B-B14F-4D97-AF65-F5344CB8AC3E}">
        <p14:creationId xmlns:p14="http://schemas.microsoft.com/office/powerpoint/2010/main" val="2307608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c15="http://schemas.microsoft.com/office/drawing/2012/chart" xmlns:c="http://schemas.openxmlformats.org/drawingml/2006/chart">
      <p:transition xmlns:p14="http://schemas.microsoft.com/office/powerpoint/2010/mai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31899"/>
            <a:ext cx="8345488" cy="731837"/>
          </a:xfrm>
        </p:spPr>
        <p:txBody>
          <a:bodyPr/>
          <a:lstStyle/>
          <a:p>
            <a:pPr rtl="0"/>
            <a:r>
              <a:rPr lang="fr-FR" sz="1600"/>
              <a:t>Adresses MAC Ethernet </a:t>
            </a:r>
            <a:r>
              <a:rPr lang="en-US" dirty="0"/>
              <a:t/>
            </a:r>
            <a:br>
              <a:rPr lang="en-US" dirty="0"/>
            </a:br>
            <a:r>
              <a:rPr lang="fr-FR" sz="2400"/>
              <a:t>Traitement des trames</a:t>
            </a:r>
          </a:p>
        </p:txBody>
      </p:sp>
      <p:sp>
        <p:nvSpPr>
          <p:cNvPr id="4" name="Content Placeholder 3">
            <a:extLst>
              <a:ext uri="{FF2B5EF4-FFF2-40B4-BE49-F238E27FC236}">
                <a16:creationId xmlns:a16="http://schemas.microsoft.com/office/drawing/2014/main" id="{1F3CA7BB-7E7C-7149-9859-4AA0DDEC8CC4}"/>
              </a:ext>
            </a:extLst>
          </p:cNvPr>
          <p:cNvSpPr>
            <a:spLocks noGrp="1"/>
          </p:cNvSpPr>
          <p:nvPr>
            <p:ph idx="1"/>
          </p:nvPr>
        </p:nvSpPr>
        <p:spPr>
          <a:xfrm>
            <a:off x="238125" y="763736"/>
            <a:ext cx="5211206" cy="3657998"/>
          </a:xfrm>
        </p:spPr>
        <p:txBody>
          <a:bodyPr/>
          <a:lstStyle/>
          <a:p>
            <a:pPr marL="285750" indent="-285750" algn="l" rtl="0">
              <a:buFont typeface="Arial" panose="020B0604020202020204" pitchFamily="34" charset="0"/>
              <a:buChar char="•"/>
            </a:pPr>
            <a:r>
              <a:rPr lang="fr-FR" sz="1400">
                <a:solidFill>
                  <a:srgbClr val="000000"/>
                </a:solidFill>
              </a:rPr>
              <a:t>Lorsqu'un périphérique transfère un message à un réseau Ethernet, l'en-tête Ethernet inclut une adresse MAC source et une adresse MAC de destination.</a:t>
            </a:r>
          </a:p>
          <a:p>
            <a:pPr marL="285750" indent="-285750" algn="l" rtl="0">
              <a:buFont typeface="Arial" panose="020B0604020202020204" pitchFamily="34" charset="0"/>
              <a:buChar char="•"/>
            </a:pPr>
            <a:r>
              <a:rPr lang="fr-FR" sz="1400">
                <a:solidFill>
                  <a:srgbClr val="000000"/>
                </a:solidFill>
              </a:rPr>
              <a:t>Lorsqu'une carte réseau reçoit une trame Ethernet, elle observe l'adresse MAC de destination pour voir si elle correspond à l'adresse MAC physique du périphérique stockée dans la mémoire vive (RAM). En l’absence de correspondance, la carte réseau ignore la trame. Si elle correspond, la carte réseau transmet la trame aux couches OSI, et la désencapsulation a lieu.</a:t>
            </a:r>
          </a:p>
          <a:p>
            <a:pPr marL="73085" lvl="1" indent="0" rtl="0">
              <a:buNone/>
            </a:pPr>
            <a:r>
              <a:rPr lang="fr-FR" sz="1200" b="1">
                <a:solidFill>
                  <a:srgbClr val="000000"/>
                </a:solidFill>
              </a:rPr>
              <a:t>Remarque:</a:t>
            </a:r>
            <a:r>
              <a:rPr lang="fr-FR" sz="1200">
                <a:solidFill>
                  <a:srgbClr val="000000"/>
                </a:solidFill>
              </a:rPr>
              <a:t> les cartes réseau Ethernet acceptent également les trames si l'adresse MAC de destination est un groupe de diffusion ou de multidiffusion auquel l'hôte appartient.</a:t>
            </a:r>
          </a:p>
          <a:p>
            <a:pPr marL="285750" indent="-285750" algn="l" rtl="0">
              <a:buFont typeface="Arial" panose="020B0604020202020204" pitchFamily="34" charset="0"/>
              <a:buChar char="•"/>
            </a:pPr>
            <a:r>
              <a:rPr lang="fr-FR" sz="1400">
                <a:solidFill>
                  <a:srgbClr val="000000"/>
                </a:solidFill>
              </a:rPr>
              <a:t>Tout périphérique qui est la source ou la destination d'une trame Ethernet possède une carte réseau Ethernet et, par conséquent, une adresse MAC. Cela inclut les postes de travail, les serveurs, les imprimantes, les appareils mobiles et les routeurs.</a:t>
            </a:r>
          </a:p>
          <a:p>
            <a:pPr marL="285750" indent="-285750" algn="l">
              <a:buFont typeface="Arial" panose="020B0604020202020204" pitchFamily="34" charset="0"/>
              <a:buChar char="•"/>
            </a:pPr>
            <a:endParaRPr lang="en-US" sz="1400" dirty="0">
              <a:solidFill>
                <a:srgbClr val="000000"/>
              </a:solidFill>
            </a:endParaRPr>
          </a:p>
        </p:txBody>
      </p:sp>
      <p:pic>
        <p:nvPicPr>
          <p:cNvPr id="5" name="Picture 4">
            <a:extLst>
              <a:ext uri="{FF2B5EF4-FFF2-40B4-BE49-F238E27FC236}">
                <a16:creationId xmlns:a16="http://schemas.microsoft.com/office/drawing/2014/main" id="{96B69223-7D35-3345-89F2-D23C56D422F0}"/>
              </a:ext>
            </a:extLst>
          </p:cNvPr>
          <p:cNvPicPr>
            <a:picLocks noChangeAspect="1"/>
          </p:cNvPicPr>
          <p:nvPr/>
        </p:nvPicPr>
        <p:blipFill>
          <a:blip r:embed="rId3"/>
          <a:stretch>
            <a:fillRect/>
          </a:stretch>
        </p:blipFill>
        <p:spPr>
          <a:xfrm>
            <a:off x="5341684" y="1144544"/>
            <a:ext cx="3677394" cy="2409568"/>
          </a:xfrm>
          <a:prstGeom prst="rect">
            <a:avLst/>
          </a:prstGeom>
        </p:spPr>
      </p:pic>
    </p:spTree>
    <p:extLst>
      <p:ext uri="{BB962C8B-B14F-4D97-AF65-F5344CB8AC3E}">
        <p14:creationId xmlns:p14="http://schemas.microsoft.com/office/powerpoint/2010/main" val="36499280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c15="http://schemas.microsoft.com/office/drawing/2012/chart" xmlns:c="http://schemas.openxmlformats.org/drawingml/2006/chart">
      <p:transition xmlns:p14="http://schemas.microsoft.com/office/powerpoint/2010/mai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31899"/>
            <a:ext cx="8345488" cy="731837"/>
          </a:xfrm>
        </p:spPr>
        <p:txBody>
          <a:bodyPr/>
          <a:lstStyle/>
          <a:p>
            <a:pPr rtl="0"/>
            <a:r>
              <a:rPr lang="fr-FR" sz="1600"/>
              <a:t>Adresses MAC Ethernet</a:t>
            </a:r>
            <a:r>
              <a:rPr lang="en-US" dirty="0"/>
              <a:t/>
            </a:r>
            <a:br>
              <a:rPr lang="en-US" dirty="0"/>
            </a:br>
            <a:r>
              <a:rPr lang="fr-FR" sz="2400"/>
              <a:t>Adresse MAC de monodiffusion</a:t>
            </a:r>
          </a:p>
        </p:txBody>
      </p:sp>
      <p:sp>
        <p:nvSpPr>
          <p:cNvPr id="4" name="Content Placeholder 3">
            <a:extLst>
              <a:ext uri="{FF2B5EF4-FFF2-40B4-BE49-F238E27FC236}">
                <a16:creationId xmlns:a16="http://schemas.microsoft.com/office/drawing/2014/main" id="{1F3CA7BB-7E7C-7149-9859-4AA0DDEC8CC4}"/>
              </a:ext>
            </a:extLst>
          </p:cNvPr>
          <p:cNvSpPr>
            <a:spLocks noGrp="1"/>
          </p:cNvSpPr>
          <p:nvPr>
            <p:ph idx="1"/>
          </p:nvPr>
        </p:nvSpPr>
        <p:spPr>
          <a:xfrm>
            <a:off x="277984" y="763736"/>
            <a:ext cx="3894760" cy="3618545"/>
          </a:xfrm>
        </p:spPr>
        <p:txBody>
          <a:bodyPr/>
          <a:lstStyle/>
          <a:p>
            <a:pPr marL="0" indent="0" algn="l" rtl="0"/>
            <a:r>
              <a:rPr lang="fr-FR" sz="1400" dirty="0">
                <a:solidFill>
                  <a:srgbClr val="000000"/>
                </a:solidFill>
              </a:rPr>
              <a:t>Avec Ethernet, des adresses MAC différentes sont utilisées pour la monodiffusion (unicast), la multidiffusion (multicast) et la diffusion (broadcast) sur la couche 2.</a:t>
            </a:r>
          </a:p>
          <a:p>
            <a:pPr marL="342900" indent="-342900" algn="l" rtl="0">
              <a:buFont typeface="Arial" panose="020B0604020202020204" pitchFamily="34" charset="0"/>
              <a:buChar char="•"/>
            </a:pPr>
            <a:r>
              <a:rPr lang="fr-FR" sz="1200" dirty="0">
                <a:solidFill>
                  <a:srgbClr val="000000"/>
                </a:solidFill>
              </a:rPr>
              <a:t>L'adresse MAC de monodiffusion est l'adresse unique utilisée lorsqu'une trame est envoyée à partir d'un seul périphérique émetteur, à un seul périphérique destinataire.</a:t>
            </a:r>
          </a:p>
          <a:p>
            <a:pPr marL="342900" indent="-342900" algn="l" rtl="0">
              <a:buFont typeface="Arial" panose="020B0604020202020204" pitchFamily="34" charset="0"/>
              <a:buChar char="•"/>
            </a:pPr>
            <a:r>
              <a:rPr lang="fr-FR" sz="1200" dirty="0">
                <a:solidFill>
                  <a:srgbClr val="000000"/>
                </a:solidFill>
              </a:rPr>
              <a:t>Le processus qu'un hôte source utilise pour déterminer l'adresse MAC de destination est appelé protocole ARP (</a:t>
            </a:r>
            <a:r>
              <a:rPr lang="fr-FR" sz="1200" dirty="0" err="1">
                <a:solidFill>
                  <a:srgbClr val="000000"/>
                </a:solidFill>
              </a:rPr>
              <a:t>Address</a:t>
            </a:r>
            <a:r>
              <a:rPr lang="fr-FR" sz="1200" dirty="0">
                <a:solidFill>
                  <a:srgbClr val="000000"/>
                </a:solidFill>
              </a:rPr>
              <a:t> </a:t>
            </a:r>
            <a:r>
              <a:rPr lang="fr-FR" sz="1200" dirty="0" err="1">
                <a:solidFill>
                  <a:srgbClr val="000000"/>
                </a:solidFill>
              </a:rPr>
              <a:t>Resolution</a:t>
            </a:r>
            <a:r>
              <a:rPr lang="fr-FR" sz="1200" dirty="0">
                <a:solidFill>
                  <a:srgbClr val="000000"/>
                </a:solidFill>
              </a:rPr>
              <a:t> Protocol). Le processus qu'un hôte source utilise pour déterminer l'adresse MAC de destination associée à une adresse IPv6 est connu sous le nom de découverte du voisin (ND).</a:t>
            </a:r>
          </a:p>
          <a:p>
            <a:pPr marL="0" indent="0" algn="l" rtl="0"/>
            <a:r>
              <a:rPr lang="fr-FR" sz="1200" b="1" dirty="0">
                <a:solidFill>
                  <a:srgbClr val="000000"/>
                </a:solidFill>
              </a:rPr>
              <a:t>Remarque:</a:t>
            </a:r>
            <a:r>
              <a:rPr lang="fr-FR" sz="1200" dirty="0">
                <a:solidFill>
                  <a:srgbClr val="000000"/>
                </a:solidFill>
              </a:rPr>
              <a:t> l'adresse MAC source doit toujours être une monodiffusion.</a:t>
            </a:r>
          </a:p>
          <a:p>
            <a:pPr marL="0" indent="0" algn="l"/>
            <a:endParaRPr lang="en-US" sz="1200" dirty="0">
              <a:solidFill>
                <a:srgbClr val="000000"/>
              </a:solidFill>
            </a:endParaRPr>
          </a:p>
        </p:txBody>
      </p:sp>
      <p:pic>
        <p:nvPicPr>
          <p:cNvPr id="5" name="Picture 4">
            <a:extLst>
              <a:ext uri="{FF2B5EF4-FFF2-40B4-BE49-F238E27FC236}">
                <a16:creationId xmlns:a16="http://schemas.microsoft.com/office/drawing/2014/main" id="{5AC423A4-E5CC-3D4C-8FD2-2A3C0F10D304}"/>
              </a:ext>
            </a:extLst>
          </p:cNvPr>
          <p:cNvPicPr>
            <a:picLocks noChangeAspect="1"/>
          </p:cNvPicPr>
          <p:nvPr/>
        </p:nvPicPr>
        <p:blipFill>
          <a:blip r:embed="rId3"/>
          <a:stretch>
            <a:fillRect/>
          </a:stretch>
        </p:blipFill>
        <p:spPr>
          <a:xfrm>
            <a:off x="4369422" y="1103606"/>
            <a:ext cx="4418615" cy="2936287"/>
          </a:xfrm>
          <a:prstGeom prst="rect">
            <a:avLst/>
          </a:prstGeom>
        </p:spPr>
      </p:pic>
    </p:spTree>
    <p:extLst>
      <p:ext uri="{BB962C8B-B14F-4D97-AF65-F5344CB8AC3E}">
        <p14:creationId xmlns:p14="http://schemas.microsoft.com/office/powerpoint/2010/main" val="39310595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c15="http://schemas.microsoft.com/office/drawing/2012/chart" xmlns:c="http://schemas.openxmlformats.org/drawingml/2006/chart">
      <p:transition xmlns:p14="http://schemas.microsoft.com/office/powerpoint/2010/mai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31899"/>
            <a:ext cx="8345488" cy="731837"/>
          </a:xfrm>
        </p:spPr>
        <p:txBody>
          <a:bodyPr/>
          <a:lstStyle/>
          <a:p>
            <a:pPr rtl="0"/>
            <a:r>
              <a:rPr lang="fr-FR" sz="1600"/>
              <a:t>Adresses MAC Ethernet</a:t>
            </a:r>
            <a:r>
              <a:rPr lang="en-US" dirty="0"/>
              <a:t/>
            </a:r>
            <a:br>
              <a:rPr lang="en-US" dirty="0"/>
            </a:br>
            <a:r>
              <a:rPr lang="fr-FR" sz="2400"/>
              <a:t>Adresse MAC de diffusion</a:t>
            </a:r>
          </a:p>
        </p:txBody>
      </p:sp>
      <p:sp>
        <p:nvSpPr>
          <p:cNvPr id="4" name="Content Placeholder 3">
            <a:extLst>
              <a:ext uri="{FF2B5EF4-FFF2-40B4-BE49-F238E27FC236}">
                <a16:creationId xmlns:a16="http://schemas.microsoft.com/office/drawing/2014/main" id="{1F3CA7BB-7E7C-7149-9859-4AA0DDEC8CC4}"/>
              </a:ext>
            </a:extLst>
          </p:cNvPr>
          <p:cNvSpPr>
            <a:spLocks noGrp="1"/>
          </p:cNvSpPr>
          <p:nvPr>
            <p:ph idx="1"/>
          </p:nvPr>
        </p:nvSpPr>
        <p:spPr>
          <a:xfrm>
            <a:off x="474662" y="763736"/>
            <a:ext cx="4488452" cy="3657998"/>
          </a:xfrm>
        </p:spPr>
        <p:txBody>
          <a:bodyPr/>
          <a:lstStyle/>
          <a:p>
            <a:pPr marL="0" indent="0" algn="l" rtl="0"/>
            <a:r>
              <a:rPr lang="fr-FR" sz="1500">
                <a:solidFill>
                  <a:srgbClr val="000000"/>
                </a:solidFill>
              </a:rPr>
              <a:t>Une trame de diffusion Ethernet est reçue et traitée par chaque périphérique du réseau local Ethernet. Les caractéristiques d'une diffusion Ethernet sont les suivantes :</a:t>
            </a:r>
          </a:p>
          <a:p>
            <a:pPr marL="285750" indent="-285750" algn="l" rtl="0">
              <a:buFont typeface="Arial" panose="020B0604020202020204" pitchFamily="34" charset="0"/>
              <a:buChar char="•"/>
            </a:pPr>
            <a:r>
              <a:rPr lang="fr-FR" sz="1500">
                <a:solidFill>
                  <a:srgbClr val="000000"/>
                </a:solidFill>
              </a:rPr>
              <a:t>L'adresse MAC de destination est l'adresse FF-FF-FF-FF-FF-FF au format hexadécimal (48 uns en notation binaire).</a:t>
            </a:r>
          </a:p>
          <a:p>
            <a:pPr marL="285750" indent="-285750" algn="l" rtl="0">
              <a:buFont typeface="Arial" panose="020B0604020202020204" pitchFamily="34" charset="0"/>
              <a:buChar char="•"/>
            </a:pPr>
            <a:r>
              <a:rPr lang="fr-FR" sz="1500">
                <a:solidFill>
                  <a:srgbClr val="000000"/>
                </a:solidFill>
              </a:rPr>
              <a:t>Il est inondé tous les ports de commutateur Ethernet sauf le port entrant. Il n'est pas transmis par un routeur.</a:t>
            </a:r>
          </a:p>
          <a:p>
            <a:pPr marL="285750" indent="-285750" algn="l" rtl="0">
              <a:buFont typeface="Arial" panose="020B0604020202020204" pitchFamily="34" charset="0"/>
              <a:buChar char="•"/>
            </a:pPr>
            <a:r>
              <a:rPr lang="fr-FR" sz="1500">
                <a:solidFill>
                  <a:srgbClr val="000000"/>
                </a:solidFill>
              </a:rPr>
              <a:t>Si les données encapsulées sont un paquet de diffusion IPv4, cela signifie que le paquet contient une adresse IPv4 de destination qui a toutes les adresses (1) dans la partie hôte. Cette numérotation implique que tous les hôtes sur le réseau local (domaine de diffusion) recevront le paquet et le traiteront.</a:t>
            </a:r>
          </a:p>
          <a:p>
            <a:pPr marL="0" indent="0" algn="l"/>
            <a:endParaRPr lang="en-US" sz="1400" dirty="0">
              <a:solidFill>
                <a:srgbClr val="000000"/>
              </a:solidFill>
            </a:endParaRPr>
          </a:p>
        </p:txBody>
      </p:sp>
      <p:pic>
        <p:nvPicPr>
          <p:cNvPr id="5" name="Picture 4">
            <a:extLst>
              <a:ext uri="{FF2B5EF4-FFF2-40B4-BE49-F238E27FC236}">
                <a16:creationId xmlns:a16="http://schemas.microsoft.com/office/drawing/2014/main" id="{9BB74621-5EE7-1449-9518-A33F812065C0}"/>
              </a:ext>
            </a:extLst>
          </p:cNvPr>
          <p:cNvPicPr>
            <a:picLocks noChangeAspect="1"/>
          </p:cNvPicPr>
          <p:nvPr/>
        </p:nvPicPr>
        <p:blipFill>
          <a:blip r:embed="rId3"/>
          <a:stretch>
            <a:fillRect/>
          </a:stretch>
        </p:blipFill>
        <p:spPr>
          <a:xfrm>
            <a:off x="4963114" y="1112109"/>
            <a:ext cx="4012722" cy="2609226"/>
          </a:xfrm>
          <a:prstGeom prst="rect">
            <a:avLst/>
          </a:prstGeom>
        </p:spPr>
      </p:pic>
    </p:spTree>
    <p:extLst>
      <p:ext uri="{BB962C8B-B14F-4D97-AF65-F5344CB8AC3E}">
        <p14:creationId xmlns:p14="http://schemas.microsoft.com/office/powerpoint/2010/main" val="1611363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c15="http://schemas.microsoft.com/office/drawing/2012/chart" xmlns:c="http://schemas.openxmlformats.org/drawingml/2006/chart">
      <p:transition xmlns:p14="http://schemas.microsoft.com/office/powerpoint/2010/mai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31899"/>
            <a:ext cx="8345488" cy="731837"/>
          </a:xfrm>
        </p:spPr>
        <p:txBody>
          <a:bodyPr/>
          <a:lstStyle/>
          <a:p>
            <a:pPr rtl="0"/>
            <a:r>
              <a:rPr lang="fr-FR" sz="1600"/>
              <a:t>Adresses MAC Ethernet</a:t>
            </a:r>
            <a:r>
              <a:rPr lang="en-US" dirty="0"/>
              <a:t/>
            </a:r>
            <a:br>
              <a:rPr lang="en-US" dirty="0"/>
            </a:br>
            <a:r>
              <a:rPr lang="fr-FR" sz="2400"/>
              <a:t>Adresse MAC de multidiffusion</a:t>
            </a:r>
          </a:p>
        </p:txBody>
      </p:sp>
      <p:sp>
        <p:nvSpPr>
          <p:cNvPr id="4" name="Content Placeholder 3">
            <a:extLst>
              <a:ext uri="{FF2B5EF4-FFF2-40B4-BE49-F238E27FC236}">
                <a16:creationId xmlns:a16="http://schemas.microsoft.com/office/drawing/2014/main" id="{1F3CA7BB-7E7C-7149-9859-4AA0DDEC8CC4}"/>
              </a:ext>
            </a:extLst>
          </p:cNvPr>
          <p:cNvSpPr>
            <a:spLocks noGrp="1"/>
          </p:cNvSpPr>
          <p:nvPr>
            <p:ph idx="1"/>
          </p:nvPr>
        </p:nvSpPr>
        <p:spPr>
          <a:xfrm>
            <a:off x="133350" y="763735"/>
            <a:ext cx="5038725" cy="3836839"/>
          </a:xfrm>
        </p:spPr>
        <p:txBody>
          <a:bodyPr/>
          <a:lstStyle/>
          <a:p>
            <a:pPr marL="0" indent="0" algn="l" rtl="0"/>
            <a:r>
              <a:rPr lang="fr-FR" sz="1100" dirty="0">
                <a:solidFill>
                  <a:srgbClr val="000000"/>
                </a:solidFill>
              </a:rPr>
              <a:t>Une trame de multidiffusion Ethernet est reçue et traitée par un groupe de périphériques appartenant au même groupe de multidiffusion. </a:t>
            </a:r>
          </a:p>
          <a:p>
            <a:pPr marL="285750" indent="-285750" algn="l" rtl="0">
              <a:buFont typeface="Arial" panose="020B0604020202020204" pitchFamily="34" charset="0"/>
              <a:buChar char="•"/>
            </a:pPr>
            <a:r>
              <a:rPr lang="fr-FR" sz="1200" dirty="0">
                <a:solidFill>
                  <a:srgbClr val="000000"/>
                </a:solidFill>
              </a:rPr>
              <a:t>Il existe une adresse MAC de destination 01-00-5E lorsque les données encapsulées sont un paquet de multidiffusion IPv4 et une adresse MAC de destination de 33-33 lorsque les données encapsulées sont un paquet de multidiffusion IPv6.</a:t>
            </a:r>
          </a:p>
          <a:p>
            <a:pPr marL="285750" indent="-285750" algn="l" rtl="0">
              <a:buFont typeface="Arial" panose="020B0604020202020204" pitchFamily="34" charset="0"/>
              <a:buChar char="•"/>
            </a:pPr>
            <a:r>
              <a:rPr lang="fr-FR" sz="1200" dirty="0">
                <a:solidFill>
                  <a:srgbClr val="000000"/>
                </a:solidFill>
              </a:rPr>
              <a:t>Il existe d'autres adresses MAC de destination de multidiffusion réservées lorsque les données encapsulées ne sont pas IP, telles que STP (</a:t>
            </a:r>
            <a:r>
              <a:rPr lang="fr-FR" sz="1200" dirty="0" err="1">
                <a:solidFill>
                  <a:srgbClr val="000000"/>
                </a:solidFill>
              </a:rPr>
              <a:t>Spanning</a:t>
            </a:r>
            <a:r>
              <a:rPr lang="fr-FR" sz="1200" dirty="0">
                <a:solidFill>
                  <a:srgbClr val="000000"/>
                </a:solidFill>
              </a:rPr>
              <a:t> </a:t>
            </a:r>
            <a:r>
              <a:rPr lang="fr-FR" sz="1200" dirty="0" err="1">
                <a:solidFill>
                  <a:srgbClr val="000000"/>
                </a:solidFill>
              </a:rPr>
              <a:t>Tree</a:t>
            </a:r>
            <a:r>
              <a:rPr lang="fr-FR" sz="1200" dirty="0">
                <a:solidFill>
                  <a:srgbClr val="000000"/>
                </a:solidFill>
              </a:rPr>
              <a:t> Protocol).</a:t>
            </a:r>
          </a:p>
          <a:p>
            <a:pPr marL="285750" indent="-285750" algn="l" rtl="0">
              <a:buFont typeface="Arial" panose="020B0604020202020204" pitchFamily="34" charset="0"/>
              <a:buChar char="•"/>
            </a:pPr>
            <a:r>
              <a:rPr lang="fr-FR" sz="1200" dirty="0">
                <a:solidFill>
                  <a:srgbClr val="000000"/>
                </a:solidFill>
              </a:rPr>
              <a:t>Il est inondé de tous les ports de commutateur Ethernet sauf le port entrant, sauf si le commutateur est configuré pour l'écoute multidiffusion. Il n'est pas transféré par un routeur, sauf si le routeur est configuré pour router les paquets de multidiffusion.</a:t>
            </a:r>
          </a:p>
          <a:p>
            <a:pPr marL="285750" indent="-285750" algn="l" rtl="0">
              <a:buFont typeface="Arial" panose="020B0604020202020204" pitchFamily="34" charset="0"/>
              <a:buChar char="•"/>
            </a:pPr>
            <a:r>
              <a:rPr lang="fr-FR" sz="1200" dirty="0">
                <a:solidFill>
                  <a:srgbClr val="000000"/>
                </a:solidFill>
              </a:rPr>
              <a:t>Dans la mesure où les adresses multidiffusion représentent un groupe d’adresses (parfois appelé groupe d’hôtes), elles ne peuvent s’utiliser que dans la destination d’un paquet. La source doit toujours être une adresse de monodiffusion.</a:t>
            </a:r>
          </a:p>
          <a:p>
            <a:pPr marL="285750" indent="-285750" algn="l" rtl="0">
              <a:buFont typeface="Arial" panose="020B0604020202020204" pitchFamily="34" charset="0"/>
              <a:buChar char="•"/>
            </a:pPr>
            <a:r>
              <a:rPr lang="fr-FR" sz="1200" dirty="0">
                <a:solidFill>
                  <a:srgbClr val="000000"/>
                </a:solidFill>
              </a:rPr>
              <a:t>Comme avec les adresses monodiffusion et de diffusion, l’adresse IP multidiffusion nécessite une adresse MAC multidiffusion correspondante pour remettre les trames sur un réseau local.</a:t>
            </a:r>
          </a:p>
        </p:txBody>
      </p:sp>
      <p:pic>
        <p:nvPicPr>
          <p:cNvPr id="5" name="Picture 4">
            <a:extLst>
              <a:ext uri="{FF2B5EF4-FFF2-40B4-BE49-F238E27FC236}">
                <a16:creationId xmlns:a16="http://schemas.microsoft.com/office/drawing/2014/main" id="{C2CEE847-F74D-1643-8791-340AD51F8CE0}"/>
              </a:ext>
            </a:extLst>
          </p:cNvPr>
          <p:cNvPicPr>
            <a:picLocks noChangeAspect="1"/>
          </p:cNvPicPr>
          <p:nvPr/>
        </p:nvPicPr>
        <p:blipFill>
          <a:blip r:embed="rId3"/>
          <a:stretch>
            <a:fillRect/>
          </a:stretch>
        </p:blipFill>
        <p:spPr>
          <a:xfrm>
            <a:off x="5305425" y="1211367"/>
            <a:ext cx="3607544" cy="2481290"/>
          </a:xfrm>
          <a:prstGeom prst="rect">
            <a:avLst/>
          </a:prstGeom>
        </p:spPr>
      </p:pic>
    </p:spTree>
    <p:extLst>
      <p:ext uri="{BB962C8B-B14F-4D97-AF65-F5344CB8AC3E}">
        <p14:creationId xmlns:p14="http://schemas.microsoft.com/office/powerpoint/2010/main" val="1691593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c15="http://schemas.microsoft.com/office/drawing/2012/chart" xmlns:c="http://schemas.openxmlformats.org/drawingml/2006/chart">
      <p:transition xmlns:p14="http://schemas.microsoft.com/office/powerpoint/2010/mai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88160"/>
            <a:ext cx="7848344" cy="929640"/>
          </a:xfrm>
        </p:spPr>
        <p:txBody>
          <a:bodyPr/>
          <a:lstStyle/>
          <a:p>
            <a:pPr rtl="0"/>
            <a:r>
              <a:rPr lang="fr-FR">
                <a:solidFill>
                  <a:schemeClr val="accent5">
                    <a:lumMod val="40000"/>
                    <a:lumOff val="60000"/>
                  </a:schemeClr>
                </a:solidFill>
              </a:rPr>
              <a:t>7.3 Table d’adresses MAC</a:t>
            </a:r>
          </a:p>
        </p:txBody>
      </p:sp>
    </p:spTree>
    <p:custDataLst>
      <p:tags r:id="rId1"/>
    </p:custDataLst>
    <p:extLst>
      <p:ext uri="{BB962C8B-B14F-4D97-AF65-F5344CB8AC3E}">
        <p14:creationId xmlns:p14="http://schemas.microsoft.com/office/powerpoint/2010/main" val="1016896985"/>
      </p:ext>
    </p:extLst>
  </p:cSld>
  <p:clrMapOvr>
    <a:masterClrMapping/>
  </p:clrMapOvr>
  <p:transition spd="slow">
    <p:wip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p:cNvPicPr>
            <a:picLocks noChangeAspect="1"/>
          </p:cNvPicPr>
          <p:nvPr/>
        </p:nvPicPr>
        <p:blipFill>
          <a:blip r:embed="rId4"/>
          <a:stretch>
            <a:fillRect/>
          </a:stretch>
        </p:blipFill>
        <p:spPr>
          <a:xfrm>
            <a:off x="742950" y="300037"/>
            <a:ext cx="7800975" cy="4543425"/>
          </a:xfrm>
          <a:prstGeom prst="rect">
            <a:avLst/>
          </a:prstGeom>
        </p:spPr>
      </p:pic>
    </p:spTree>
    <p:custDataLst>
      <p:tags r:id="rId1"/>
    </p:custDataLst>
    <p:extLst>
      <p:ext uri="{BB962C8B-B14F-4D97-AF65-F5344CB8AC3E}">
        <p14:creationId xmlns:p14="http://schemas.microsoft.com/office/powerpoint/2010/main" val="2588631044"/>
      </p:ext>
    </p:extLst>
  </p:cSld>
  <p:clrMapOvr>
    <a:masterClrMapping/>
  </p:clrMapOvr>
  <p:transition spd="slow">
    <p:wip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31899"/>
            <a:ext cx="8345488" cy="731837"/>
          </a:xfrm>
        </p:spPr>
        <p:txBody>
          <a:bodyPr/>
          <a:lstStyle/>
          <a:p>
            <a:pPr rtl="0"/>
            <a:r>
              <a:rPr lang="fr-FR" sz="1600"/>
              <a:t>Table d'adresses MAC</a:t>
            </a:r>
            <a:r>
              <a:rPr lang="en-US" dirty="0"/>
              <a:t/>
            </a:r>
            <a:br>
              <a:rPr lang="en-US" dirty="0"/>
            </a:br>
            <a:r>
              <a:rPr lang="fr-FR" sz="2400"/>
              <a:t>Notions de base sur le commutateur</a:t>
            </a:r>
          </a:p>
        </p:txBody>
      </p:sp>
      <p:sp>
        <p:nvSpPr>
          <p:cNvPr id="4" name="Content Placeholder 3">
            <a:extLst>
              <a:ext uri="{FF2B5EF4-FFF2-40B4-BE49-F238E27FC236}">
                <a16:creationId xmlns:a16="http://schemas.microsoft.com/office/drawing/2014/main" id="{1F3CA7BB-7E7C-7149-9859-4AA0DDEC8CC4}"/>
              </a:ext>
            </a:extLst>
          </p:cNvPr>
          <p:cNvSpPr>
            <a:spLocks noGrp="1"/>
          </p:cNvSpPr>
          <p:nvPr>
            <p:ph idx="1"/>
          </p:nvPr>
        </p:nvSpPr>
        <p:spPr>
          <a:xfrm>
            <a:off x="474662" y="763736"/>
            <a:ext cx="8280057" cy="3657998"/>
          </a:xfrm>
        </p:spPr>
        <p:txBody>
          <a:bodyPr/>
          <a:lstStyle/>
          <a:p>
            <a:pPr marL="342900" indent="-342900" algn="l" rtl="0">
              <a:buFont typeface="Arial" panose="020B0604020202020204" pitchFamily="34" charset="0"/>
              <a:buChar char="•"/>
            </a:pPr>
            <a:r>
              <a:rPr lang="fr-FR" sz="1600" dirty="0">
                <a:solidFill>
                  <a:srgbClr val="000000"/>
                </a:solidFill>
              </a:rPr>
              <a:t>Un commutateur Ethernet de couche2 utilise des adresses MAC pour prendre des décisions de transmission. Il ignore totalement les données (protocole) transportées dans la partie données de la trame, comme un paquet IPv4, un message ARP ou un paquet ND IPv6. Les décisions du commutateur concernant la transmission de données reposent uniquement sur les adresses MAC Ethernet de couche 2.</a:t>
            </a:r>
          </a:p>
          <a:p>
            <a:pPr marL="342900" indent="-342900" algn="l" rtl="0">
              <a:buFont typeface="Arial" panose="020B0604020202020204" pitchFamily="34" charset="0"/>
              <a:buChar char="•"/>
            </a:pPr>
            <a:r>
              <a:rPr lang="fr-FR" sz="1600" dirty="0">
                <a:solidFill>
                  <a:srgbClr val="000000"/>
                </a:solidFill>
              </a:rPr>
              <a:t>Contrairement à un concentrateur Ethernet qui répète les bits sur tous les ports sauf le port entrant, un commutateur Ethernet consulte une table d'adresses MAC pour décider de la transmission de chaque trame. </a:t>
            </a:r>
          </a:p>
          <a:p>
            <a:pPr marL="342900" indent="-342900" algn="l" rtl="0">
              <a:buFont typeface="Arial" panose="020B0604020202020204" pitchFamily="34" charset="0"/>
              <a:buChar char="•"/>
            </a:pPr>
            <a:r>
              <a:rPr lang="fr-FR" sz="1600" dirty="0">
                <a:solidFill>
                  <a:srgbClr val="000000"/>
                </a:solidFill>
              </a:rPr>
              <a:t>Lorsqu'un commutateur est </a:t>
            </a:r>
            <a:r>
              <a:rPr lang="fr-FR" sz="1600" dirty="0" smtClean="0">
                <a:solidFill>
                  <a:srgbClr val="000000"/>
                </a:solidFill>
              </a:rPr>
              <a:t>activé </a:t>
            </a:r>
            <a:r>
              <a:rPr lang="fr-FR" sz="1600" b="1" dirty="0" smtClean="0">
                <a:solidFill>
                  <a:srgbClr val="FF0000"/>
                </a:solidFill>
              </a:rPr>
              <a:t>(la 1ere fois)</a:t>
            </a:r>
            <a:r>
              <a:rPr lang="fr-FR" sz="1600" dirty="0" smtClean="0">
                <a:solidFill>
                  <a:srgbClr val="000000"/>
                </a:solidFill>
              </a:rPr>
              <a:t>, </a:t>
            </a:r>
            <a:r>
              <a:rPr lang="fr-FR" sz="1600" dirty="0">
                <a:solidFill>
                  <a:srgbClr val="000000"/>
                </a:solidFill>
              </a:rPr>
              <a:t>la table d'adresses MAC est vide</a:t>
            </a:r>
          </a:p>
          <a:p>
            <a:pPr marL="0" indent="0" algn="l"/>
            <a:endParaRPr lang="en-US" sz="1600" b="1" dirty="0">
              <a:solidFill>
                <a:srgbClr val="000000"/>
              </a:solidFill>
            </a:endParaRPr>
          </a:p>
          <a:p>
            <a:pPr marL="0" indent="0" algn="l" rtl="0"/>
            <a:r>
              <a:rPr lang="fr-FR" sz="1600" b="1" dirty="0">
                <a:solidFill>
                  <a:srgbClr val="000000"/>
                </a:solidFill>
              </a:rPr>
              <a:t>Remarque</a:t>
            </a:r>
            <a:r>
              <a:rPr lang="fr-FR" sz="1600" dirty="0">
                <a:solidFill>
                  <a:srgbClr val="000000"/>
                </a:solidFill>
              </a:rPr>
              <a:t>: la table d'adresses MAC est parfois appelée table de mémoire associative (CAM).</a:t>
            </a:r>
          </a:p>
          <a:p>
            <a:pPr marL="342900" indent="-342900" algn="l">
              <a:buFont typeface="Arial" panose="020B0604020202020204" pitchFamily="34" charset="0"/>
              <a:buChar char="•"/>
            </a:pPr>
            <a:endParaRPr lang="en-US" sz="1600" dirty="0">
              <a:solidFill>
                <a:srgbClr val="000000"/>
              </a:solidFill>
            </a:endParaRPr>
          </a:p>
        </p:txBody>
      </p:sp>
    </p:spTree>
    <p:extLst>
      <p:ext uri="{BB962C8B-B14F-4D97-AF65-F5344CB8AC3E}">
        <p14:creationId xmlns:p14="http://schemas.microsoft.com/office/powerpoint/2010/main" val="24844210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c15="http://schemas.microsoft.com/office/drawing/2012/chart" xmlns:c="http://schemas.openxmlformats.org/drawingml/2006/chart">
      <p:transition xmlns:p14="http://schemas.microsoft.com/office/powerpoint/2010/mai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33"/>
          <p:cNvSpPr>
            <a:spLocks noGrp="1" noChangeArrowheads="1"/>
          </p:cNvSpPr>
          <p:nvPr>
            <p:ph type="title"/>
          </p:nvPr>
        </p:nvSpPr>
        <p:spPr/>
        <p:txBody>
          <a:bodyPr/>
          <a:lstStyle/>
          <a:p>
            <a:pPr rtl="0" eaLnBrk="1" hangingPunct="1"/>
            <a:r>
              <a:rPr lang="fr-FR"/>
              <a:t>Objectifs de ce module</a:t>
            </a:r>
          </a:p>
        </p:txBody>
      </p:sp>
      <p:sp>
        <p:nvSpPr>
          <p:cNvPr id="2" name="Content Placeholder 1">
            <a:extLst>
              <a:ext uri="{FF2B5EF4-FFF2-40B4-BE49-F238E27FC236}">
                <a16:creationId xmlns:a16="http://schemas.microsoft.com/office/drawing/2014/main" id="{578E99C3-C6EF-8348-99C6-8024418DDEF2}"/>
              </a:ext>
            </a:extLst>
          </p:cNvPr>
          <p:cNvSpPr>
            <a:spLocks noGrp="1"/>
          </p:cNvSpPr>
          <p:nvPr>
            <p:ph idx="1"/>
          </p:nvPr>
        </p:nvSpPr>
        <p:spPr>
          <a:xfrm>
            <a:off x="144065" y="798944"/>
            <a:ext cx="8853286" cy="757551"/>
          </a:xfrm>
        </p:spPr>
        <p:txBody>
          <a:bodyPr/>
          <a:lstStyle/>
          <a:p>
            <a:pPr marL="0" lvl="0" indent="0" defTabSz="914400" rtl="0" eaLnBrk="0" hangingPunct="0">
              <a:spcBef>
                <a:spcPct val="0"/>
              </a:spcBef>
              <a:spcAft>
                <a:spcPct val="0"/>
              </a:spcAft>
              <a:buClrTx/>
              <a:buSzTx/>
              <a:buNone/>
            </a:pPr>
            <a:r>
              <a:rPr lang="fr-FR" sz="1600" b="1">
                <a:solidFill>
                  <a:schemeClr val="tx1"/>
                </a:solidFill>
                <a:ea typeface="Calibri" panose="020F0502020204030204" pitchFamily="34" charset="0"/>
                <a:cs typeface="Calibri" panose="020F0502020204030204" pitchFamily="34" charset="0"/>
              </a:rPr>
              <a:t>Titre du module : </a:t>
            </a:r>
            <a:r>
              <a:rPr lang="fr-FR" sz="1600">
                <a:solidFill>
                  <a:schemeClr val="tx1"/>
                </a:solidFill>
                <a:ea typeface="Calibri" panose="020F0502020204030204" pitchFamily="34" charset="0"/>
                <a:cs typeface="Calibri" panose="020F0502020204030204" pitchFamily="34" charset="0"/>
              </a:rPr>
              <a:t>Commutation Ethernet</a:t>
            </a:r>
          </a:p>
          <a:p>
            <a:pPr marL="0" lvl="0" indent="0" defTabSz="914400" eaLnBrk="0" hangingPunct="0">
              <a:spcBef>
                <a:spcPct val="0"/>
              </a:spcBef>
              <a:spcAft>
                <a:spcPct val="0"/>
              </a:spcAft>
              <a:buClrTx/>
              <a:buSzTx/>
              <a:buNone/>
            </a:pPr>
            <a:endParaRPr lang="en-US" altLang="en-US" sz="1600" dirty="0">
              <a:solidFill>
                <a:schemeClr val="tx1"/>
              </a:solidFill>
            </a:endParaRPr>
          </a:p>
          <a:p>
            <a:pPr marL="0" lvl="0" indent="0" defTabSz="914400" rtl="0" eaLnBrk="0" hangingPunct="0">
              <a:spcBef>
                <a:spcPct val="0"/>
              </a:spcBef>
              <a:spcAft>
                <a:spcPct val="0"/>
              </a:spcAft>
              <a:buClrTx/>
              <a:buSzTx/>
              <a:buNone/>
            </a:pPr>
            <a:r>
              <a:rPr lang="fr-FR" sz="1600" b="1">
                <a:solidFill>
                  <a:schemeClr val="tx1"/>
                </a:solidFill>
                <a:ea typeface="Calibri" panose="020F0502020204030204" pitchFamily="34" charset="0"/>
                <a:cs typeface="Calibri" panose="020F0502020204030204" pitchFamily="34" charset="0"/>
              </a:rPr>
              <a:t>Objectif du module</a:t>
            </a:r>
            <a:r>
              <a:rPr lang="fr-FR" sz="1600">
                <a:solidFill>
                  <a:schemeClr val="tx1"/>
                </a:solidFill>
                <a:ea typeface="Calibri" panose="020F0502020204030204" pitchFamily="34" charset="0"/>
                <a:cs typeface="Calibri" panose="020F0502020204030204" pitchFamily="34" charset="0"/>
              </a:rPr>
              <a:t> : Expliquez comment fonctionne Ethernet dans un réseau commuté</a:t>
            </a:r>
            <a:r>
              <a:rPr lang="fr-FR" sz="1600">
                <a:solidFill>
                  <a:schemeClr val="tx1"/>
                </a:solidFill>
                <a:latin typeface="Calibri" panose="020F0502020204030204" pitchFamily="34" charset="0"/>
                <a:ea typeface="Calibri" panose="020F0502020204030204" pitchFamily="34" charset="0"/>
                <a:cs typeface="Calibri" panose="020F0502020204030204" pitchFamily="34" charset="0"/>
              </a:rPr>
              <a:t>. </a:t>
            </a:r>
          </a:p>
          <a:p>
            <a:endParaRPr lang="en-US" dirty="0"/>
          </a:p>
        </p:txBody>
      </p:sp>
      <p:graphicFrame>
        <p:nvGraphicFramePr>
          <p:cNvPr id="3" name="Table 2">
            <a:extLst>
              <a:ext uri="{FF2B5EF4-FFF2-40B4-BE49-F238E27FC236}">
                <a16:creationId xmlns:a16="http://schemas.microsoft.com/office/drawing/2014/main" id="{2203BE17-8BB3-DF41-A2CF-06DE014D1956}"/>
              </a:ext>
            </a:extLst>
          </p:cNvPr>
          <p:cNvGraphicFramePr>
            <a:graphicFrameLocks noGrp="1"/>
          </p:cNvGraphicFramePr>
          <p:nvPr>
            <p:extLst>
              <p:ext uri="{D42A27DB-BD31-4B8C-83A1-F6EECF244321}">
                <p14:modId xmlns:p14="http://schemas.microsoft.com/office/powerpoint/2010/main" val="2750409778"/>
              </p:ext>
            </p:extLst>
          </p:nvPr>
        </p:nvGraphicFramePr>
        <p:xfrm>
          <a:off x="336884" y="1716477"/>
          <a:ext cx="8364353" cy="2676814"/>
        </p:xfrm>
        <a:graphic>
          <a:graphicData uri="http://schemas.openxmlformats.org/drawingml/2006/table">
            <a:tbl>
              <a:tblPr firstRow="1" bandRow="1">
                <a:tableStyleId>{5C22544A-7EE6-4342-B048-85BDC9FD1C3A}</a:tableStyleId>
              </a:tblPr>
              <a:tblGrid>
                <a:gridCol w="3583809">
                  <a:extLst>
                    <a:ext uri="{9D8B030D-6E8A-4147-A177-3AD203B41FA5}">
                      <a16:colId xmlns:a16="http://schemas.microsoft.com/office/drawing/2014/main" val="2579019526"/>
                    </a:ext>
                  </a:extLst>
                </a:gridCol>
                <a:gridCol w="4780544">
                  <a:extLst>
                    <a:ext uri="{9D8B030D-6E8A-4147-A177-3AD203B41FA5}">
                      <a16:colId xmlns:a16="http://schemas.microsoft.com/office/drawing/2014/main" val="1764220437"/>
                    </a:ext>
                  </a:extLst>
                </a:gridCol>
              </a:tblGrid>
              <a:tr h="403210">
                <a:tc>
                  <a:txBody>
                    <a:bodyPr/>
                    <a:lstStyle/>
                    <a:p>
                      <a:pPr algn="l" rtl="0" fontAlgn="ctr"/>
                      <a:r>
                        <a:rPr lang="fr-FR" b="1">
                          <a:effectLst/>
                        </a:rPr>
                        <a:t>Titre du rubrique</a:t>
                      </a:r>
                    </a:p>
                  </a:txBody>
                  <a:tcPr marL="47625" marR="47625" marT="47625" marB="47625" anchor="ctr"/>
                </a:tc>
                <a:tc>
                  <a:txBody>
                    <a:bodyPr/>
                    <a:lstStyle/>
                    <a:p>
                      <a:pPr algn="l" rtl="0" fontAlgn="ctr"/>
                      <a:r>
                        <a:rPr lang="fr-FR" b="1">
                          <a:effectLst/>
                        </a:rPr>
                        <a:t>Objectif du rubrique</a:t>
                      </a:r>
                    </a:p>
                  </a:txBody>
                  <a:tcPr marL="47625" marR="47625" marT="47625" marB="47625" anchor="ctr"/>
                </a:tc>
                <a:extLst>
                  <a:ext uri="{0D108BD9-81ED-4DB2-BD59-A6C34878D82A}">
                    <a16:rowId xmlns:a16="http://schemas.microsoft.com/office/drawing/2014/main" val="742401779"/>
                  </a:ext>
                </a:extLst>
              </a:tr>
              <a:tr h="567532">
                <a:tc>
                  <a:txBody>
                    <a:bodyPr/>
                    <a:lstStyle/>
                    <a:p>
                      <a:pPr rtl="0" fontAlgn="ctr"/>
                      <a:r>
                        <a:rPr lang="fr-FR" b="1">
                          <a:solidFill>
                            <a:schemeClr val="bg1"/>
                          </a:solidFill>
                          <a:effectLst/>
                        </a:rPr>
                        <a:t>Trame Ethernet</a:t>
                      </a:r>
                    </a:p>
                  </a:txBody>
                  <a:tcPr marL="47625" marR="47625" marT="47625" marB="47625" anchor="ctr">
                    <a:solidFill>
                      <a:schemeClr val="accent1"/>
                    </a:solidFill>
                  </a:tcPr>
                </a:tc>
                <a:tc>
                  <a:txBody>
                    <a:bodyPr/>
                    <a:lstStyle/>
                    <a:p>
                      <a:pPr rtl="0" fontAlgn="ctr"/>
                      <a:r>
                        <a:rPr lang="fr-FR" b="0">
                          <a:effectLst/>
                        </a:rPr>
                        <a:t>Expliquer comment les sous-couches Ethernet sont liées aux champs de trame.</a:t>
                      </a:r>
                    </a:p>
                  </a:txBody>
                  <a:tcPr marL="47625" marR="47625" marT="47625" marB="47625" anchor="ctr"/>
                </a:tc>
                <a:extLst>
                  <a:ext uri="{0D108BD9-81ED-4DB2-BD59-A6C34878D82A}">
                    <a16:rowId xmlns:a16="http://schemas.microsoft.com/office/drawing/2014/main" val="3228802595"/>
                  </a:ext>
                </a:extLst>
              </a:tr>
              <a:tr h="403210">
                <a:tc>
                  <a:txBody>
                    <a:bodyPr/>
                    <a:lstStyle/>
                    <a:p>
                      <a:pPr rtl="0" fontAlgn="ctr"/>
                      <a:r>
                        <a:rPr lang="fr-FR" b="1">
                          <a:solidFill>
                            <a:schemeClr val="bg1"/>
                          </a:solidFill>
                          <a:effectLst/>
                        </a:rPr>
                        <a:t>Adresse MAC Ethernet</a:t>
                      </a:r>
                    </a:p>
                  </a:txBody>
                  <a:tcPr marL="47625" marR="47625" marT="47625" marB="47625" anchor="ctr">
                    <a:solidFill>
                      <a:schemeClr val="accent1"/>
                    </a:solidFill>
                  </a:tcPr>
                </a:tc>
                <a:tc>
                  <a:txBody>
                    <a:bodyPr/>
                    <a:lstStyle/>
                    <a:p>
                      <a:pPr rtl="0" fontAlgn="ctr"/>
                      <a:r>
                        <a:rPr lang="fr-FR" b="0">
                          <a:effectLst/>
                        </a:rPr>
                        <a:t>Décrire l'adresse MAC Ethernet.</a:t>
                      </a:r>
                    </a:p>
                  </a:txBody>
                  <a:tcPr marL="47625" marR="47625" marT="47625" marB="47625" anchor="ctr"/>
                </a:tc>
                <a:extLst>
                  <a:ext uri="{0D108BD9-81ED-4DB2-BD59-A6C34878D82A}">
                    <a16:rowId xmlns:a16="http://schemas.microsoft.com/office/drawing/2014/main" val="3134809945"/>
                  </a:ext>
                </a:extLst>
              </a:tr>
              <a:tr h="567532">
                <a:tc>
                  <a:txBody>
                    <a:bodyPr/>
                    <a:lstStyle/>
                    <a:p>
                      <a:pPr rtl="0" fontAlgn="ctr"/>
                      <a:r>
                        <a:rPr lang="fr-FR" b="1">
                          <a:solidFill>
                            <a:schemeClr val="bg1"/>
                          </a:solidFill>
                          <a:effectLst/>
                        </a:rPr>
                        <a:t>Table d'adresses MAC</a:t>
                      </a:r>
                    </a:p>
                  </a:txBody>
                  <a:tcPr marL="47625" marR="47625" marT="47625" marB="47625" anchor="ctr">
                    <a:solidFill>
                      <a:schemeClr val="accent1"/>
                    </a:solidFill>
                  </a:tcPr>
                </a:tc>
                <a:tc>
                  <a:txBody>
                    <a:bodyPr/>
                    <a:lstStyle/>
                    <a:p>
                      <a:pPr rtl="0" fontAlgn="ctr"/>
                      <a:r>
                        <a:rPr lang="fr-FR" b="0">
                          <a:effectLst/>
                        </a:rPr>
                        <a:t>Expliquer comment un commutateur construit sa table d'adresses MAC et transmet les trames.</a:t>
                      </a:r>
                    </a:p>
                  </a:txBody>
                  <a:tcPr marL="47625" marR="47625" marT="47625" marB="47625" anchor="ctr"/>
                </a:tc>
                <a:extLst>
                  <a:ext uri="{0D108BD9-81ED-4DB2-BD59-A6C34878D82A}">
                    <a16:rowId xmlns:a16="http://schemas.microsoft.com/office/drawing/2014/main" val="1935925893"/>
                  </a:ext>
                </a:extLst>
              </a:tr>
              <a:tr h="567532">
                <a:tc>
                  <a:txBody>
                    <a:bodyPr/>
                    <a:lstStyle/>
                    <a:p>
                      <a:pPr rtl="0" fontAlgn="ctr"/>
                      <a:r>
                        <a:rPr lang="fr-FR" b="1">
                          <a:solidFill>
                            <a:schemeClr val="bg1"/>
                          </a:solidFill>
                          <a:effectLst/>
                        </a:rPr>
                        <a:t>Méthodes de transmission et vitesses de commutation</a:t>
                      </a:r>
                    </a:p>
                  </a:txBody>
                  <a:tcPr marL="47625" marR="47625" marT="47625" marB="47625" anchor="ctr">
                    <a:solidFill>
                      <a:schemeClr val="accent1"/>
                    </a:solidFill>
                  </a:tcPr>
                </a:tc>
                <a:tc>
                  <a:txBody>
                    <a:bodyPr/>
                    <a:lstStyle/>
                    <a:p>
                      <a:pPr rtl="0" fontAlgn="ctr"/>
                      <a:r>
                        <a:rPr lang="fr-FR" b="0">
                          <a:effectLst/>
                        </a:rPr>
                        <a:t>Décrire les méthodes de transmission par commutateur et les paramètres de port disponibles sur les ports de commutateur de couche 2.</a:t>
                      </a:r>
                    </a:p>
                  </a:txBody>
                  <a:tcPr marL="47625" marR="47625" marT="47625" marB="47625" anchor="ctr"/>
                </a:tc>
                <a:extLst>
                  <a:ext uri="{0D108BD9-81ED-4DB2-BD59-A6C34878D82A}">
                    <a16:rowId xmlns:a16="http://schemas.microsoft.com/office/drawing/2014/main" val="207557669"/>
                  </a:ext>
                </a:extLst>
              </a:tr>
            </a:tbl>
          </a:graphicData>
        </a:graphic>
      </p:graphicFrame>
    </p:spTree>
    <p:custDataLst>
      <p:tags r:id="rId1"/>
    </p:custDataLst>
    <p:extLst>
      <p:ext uri="{BB962C8B-B14F-4D97-AF65-F5344CB8AC3E}">
        <p14:creationId xmlns:p14="http://schemas.microsoft.com/office/powerpoint/2010/main" val="111192384"/>
      </p:ext>
    </p:extLst>
  </p:cSld>
  <p:clrMapOvr>
    <a:masterClrMapping/>
  </p:clrMapOvr>
  <p:transition spd="slow">
    <p:wip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31899"/>
            <a:ext cx="8345488" cy="731837"/>
          </a:xfrm>
        </p:spPr>
        <p:txBody>
          <a:bodyPr/>
          <a:lstStyle/>
          <a:p>
            <a:pPr rtl="0"/>
            <a:r>
              <a:rPr lang="fr-FR" sz="1600"/>
              <a:t>Table d'adresses du MAC</a:t>
            </a:r>
            <a:r>
              <a:rPr lang="en-US" dirty="0"/>
              <a:t/>
            </a:r>
            <a:br>
              <a:rPr lang="en-US" dirty="0"/>
            </a:br>
            <a:r>
              <a:rPr lang="fr-FR" sz="2400"/>
              <a:t>Apprentissage et transmission du commutateur</a:t>
            </a:r>
          </a:p>
        </p:txBody>
      </p:sp>
      <p:sp>
        <p:nvSpPr>
          <p:cNvPr id="4" name="Content Placeholder 3">
            <a:extLst>
              <a:ext uri="{FF2B5EF4-FFF2-40B4-BE49-F238E27FC236}">
                <a16:creationId xmlns:a16="http://schemas.microsoft.com/office/drawing/2014/main" id="{1F3CA7BB-7E7C-7149-9859-4AA0DDEC8CC4}"/>
              </a:ext>
            </a:extLst>
          </p:cNvPr>
          <p:cNvSpPr>
            <a:spLocks noGrp="1"/>
          </p:cNvSpPr>
          <p:nvPr>
            <p:ph idx="1"/>
          </p:nvPr>
        </p:nvSpPr>
        <p:spPr>
          <a:xfrm>
            <a:off x="474662" y="763736"/>
            <a:ext cx="8280057" cy="3657998"/>
          </a:xfrm>
        </p:spPr>
        <p:txBody>
          <a:bodyPr/>
          <a:lstStyle/>
          <a:p>
            <a:pPr marL="0" indent="0" algn="l" rtl="0"/>
            <a:r>
              <a:rPr lang="fr-FR" sz="1600" b="1" dirty="0">
                <a:solidFill>
                  <a:srgbClr val="000000"/>
                </a:solidFill>
              </a:rPr>
              <a:t>Examine l'adresse MAC source</a:t>
            </a:r>
          </a:p>
          <a:p>
            <a:pPr marL="0" indent="0" algn="l" rtl="0"/>
            <a:r>
              <a:rPr lang="fr-FR" sz="1600" dirty="0">
                <a:solidFill>
                  <a:srgbClr val="000000"/>
                </a:solidFill>
              </a:rPr>
              <a:t>Le commutateur vérifie si de nouvelles informations sont disponibles sur chacune des trames entrantes. </a:t>
            </a:r>
            <a:endParaRPr lang="fr-FR" sz="1600" dirty="0" smtClean="0">
              <a:solidFill>
                <a:srgbClr val="000000"/>
              </a:solidFill>
            </a:endParaRPr>
          </a:p>
          <a:p>
            <a:pPr marL="0" indent="0" algn="l" rtl="0"/>
            <a:r>
              <a:rPr lang="fr-FR" sz="1600" dirty="0" smtClean="0">
                <a:solidFill>
                  <a:srgbClr val="000000"/>
                </a:solidFill>
              </a:rPr>
              <a:t>Pour </a:t>
            </a:r>
            <a:r>
              <a:rPr lang="fr-FR" sz="1600" dirty="0">
                <a:solidFill>
                  <a:srgbClr val="000000"/>
                </a:solidFill>
              </a:rPr>
              <a:t>cela, il examine l'adresse MAC source de la trame et le numéro du port par lequel la trame est entrée dans le commutateur. </a:t>
            </a:r>
            <a:endParaRPr lang="fr-FR" sz="1600" dirty="0" smtClean="0">
              <a:solidFill>
                <a:srgbClr val="000000"/>
              </a:solidFill>
            </a:endParaRPr>
          </a:p>
          <a:p>
            <a:pPr marL="285750" indent="-285750" algn="l" rtl="0">
              <a:buFont typeface="Arial" panose="020B0604020202020204" pitchFamily="34" charset="0"/>
              <a:buChar char="•"/>
            </a:pPr>
            <a:r>
              <a:rPr lang="fr-FR" sz="1600" dirty="0" smtClean="0">
                <a:solidFill>
                  <a:srgbClr val="000000"/>
                </a:solidFill>
              </a:rPr>
              <a:t>Si </a:t>
            </a:r>
            <a:r>
              <a:rPr lang="fr-FR" sz="1600" dirty="0">
                <a:solidFill>
                  <a:srgbClr val="000000"/>
                </a:solidFill>
              </a:rPr>
              <a:t>l'adresse MAC source n'existe pas, elle est ajoutée à la table , tout comme le numéro du port d'entrée. </a:t>
            </a:r>
            <a:endParaRPr lang="fr-FR" sz="1600" dirty="0" smtClean="0">
              <a:solidFill>
                <a:srgbClr val="000000"/>
              </a:solidFill>
            </a:endParaRPr>
          </a:p>
          <a:p>
            <a:pPr marL="285750" indent="-285750" algn="l" rtl="0">
              <a:buFont typeface="Arial" panose="020B0604020202020204" pitchFamily="34" charset="0"/>
              <a:buChar char="•"/>
            </a:pPr>
            <a:r>
              <a:rPr lang="fr-FR" sz="1600" dirty="0" smtClean="0">
                <a:solidFill>
                  <a:srgbClr val="000000"/>
                </a:solidFill>
              </a:rPr>
              <a:t>Si </a:t>
            </a:r>
            <a:r>
              <a:rPr lang="fr-FR" sz="1600" dirty="0">
                <a:solidFill>
                  <a:srgbClr val="000000"/>
                </a:solidFill>
              </a:rPr>
              <a:t>l'adresse MAC source existe, le commutateur réinitialise le compteur d'obsolescence de cette entrée. Par défaut, la plupart des commutateurs Ethernet conservent les entrées dans la table pendant 5 minutes.</a:t>
            </a:r>
          </a:p>
          <a:p>
            <a:pPr marL="0" indent="0" algn="l"/>
            <a:endParaRPr lang="en-US" sz="1600" b="1" dirty="0">
              <a:solidFill>
                <a:srgbClr val="000000"/>
              </a:solidFill>
            </a:endParaRPr>
          </a:p>
          <a:p>
            <a:pPr marL="0" indent="0" algn="l" rtl="0"/>
            <a:r>
              <a:rPr lang="fr-FR" sz="1600" b="1" dirty="0">
                <a:solidFill>
                  <a:srgbClr val="000000"/>
                </a:solidFill>
              </a:rPr>
              <a:t>Remarque</a:t>
            </a:r>
            <a:r>
              <a:rPr lang="fr-FR" sz="1600" dirty="0">
                <a:solidFill>
                  <a:srgbClr val="000000"/>
                </a:solidFill>
              </a:rPr>
              <a:t>: si l'adresse MAC source existe dans la table mais sur un port différent, le commutateur la traite comme une nouvelle entrée. L'ancienne entrée est alors remplacée par la même adresse MAC associée au numéro de port actuel.</a:t>
            </a:r>
          </a:p>
        </p:txBody>
      </p:sp>
    </p:spTree>
    <p:extLst>
      <p:ext uri="{BB962C8B-B14F-4D97-AF65-F5344CB8AC3E}">
        <p14:creationId xmlns:p14="http://schemas.microsoft.com/office/powerpoint/2010/main" val="19104002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c15="http://schemas.microsoft.com/office/drawing/2012/chart" xmlns:c="http://schemas.openxmlformats.org/drawingml/2006/chart">
      <p:transition xmlns:p14="http://schemas.microsoft.com/office/powerpoint/2010/mai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31899"/>
            <a:ext cx="8345488" cy="731837"/>
          </a:xfrm>
        </p:spPr>
        <p:txBody>
          <a:bodyPr/>
          <a:lstStyle/>
          <a:p>
            <a:pPr rtl="0"/>
            <a:r>
              <a:rPr lang="fr-FR" sz="1600"/>
              <a:t>Table d’adresses MAC</a:t>
            </a:r>
            <a:r>
              <a:rPr lang="en-US" dirty="0"/>
              <a:t/>
            </a:r>
            <a:br>
              <a:rPr lang="en-US" dirty="0"/>
            </a:br>
            <a:r>
              <a:rPr lang="fr-FR" sz="2400"/>
              <a:t>Changement d'apprentissage et de transmission (suite)</a:t>
            </a:r>
          </a:p>
        </p:txBody>
      </p:sp>
      <p:sp>
        <p:nvSpPr>
          <p:cNvPr id="4" name="Content Placeholder 3">
            <a:extLst>
              <a:ext uri="{FF2B5EF4-FFF2-40B4-BE49-F238E27FC236}">
                <a16:creationId xmlns:a16="http://schemas.microsoft.com/office/drawing/2014/main" id="{1F3CA7BB-7E7C-7149-9859-4AA0DDEC8CC4}"/>
              </a:ext>
            </a:extLst>
          </p:cNvPr>
          <p:cNvSpPr>
            <a:spLocks noGrp="1"/>
          </p:cNvSpPr>
          <p:nvPr>
            <p:ph idx="1"/>
          </p:nvPr>
        </p:nvSpPr>
        <p:spPr>
          <a:xfrm>
            <a:off x="474662" y="763736"/>
            <a:ext cx="8280057" cy="3657998"/>
          </a:xfrm>
        </p:spPr>
        <p:txBody>
          <a:bodyPr/>
          <a:lstStyle/>
          <a:p>
            <a:pPr marL="0" indent="0" algn="l" rtl="0"/>
            <a:r>
              <a:rPr lang="fr-FR" sz="1600" b="1" dirty="0">
                <a:solidFill>
                  <a:srgbClr val="000000"/>
                </a:solidFill>
              </a:rPr>
              <a:t>Rechercher l'adresse MAC de destination (Transférer)</a:t>
            </a:r>
          </a:p>
          <a:p>
            <a:pPr marL="0" indent="0" algn="l" rtl="0"/>
            <a:r>
              <a:rPr lang="fr-FR" sz="1600" dirty="0">
                <a:solidFill>
                  <a:srgbClr val="000000"/>
                </a:solidFill>
              </a:rPr>
              <a:t>Si l'adresse MAC de destination est une adresse monodiffusion, le commutateur recherche une correspondance entre l'adresse MAC de destination de la trame et une entrée dans sa table d'adresses MAC. </a:t>
            </a:r>
            <a:endParaRPr lang="fr-FR" sz="1600" dirty="0" smtClean="0">
              <a:solidFill>
                <a:srgbClr val="000000"/>
              </a:solidFill>
            </a:endParaRPr>
          </a:p>
          <a:p>
            <a:pPr marL="285750" indent="-285750" algn="l" rtl="0">
              <a:buFont typeface="Arial" panose="020B0604020202020204" pitchFamily="34" charset="0"/>
              <a:buChar char="•"/>
            </a:pPr>
            <a:r>
              <a:rPr lang="fr-FR" sz="1600" dirty="0" smtClean="0">
                <a:solidFill>
                  <a:srgbClr val="000000"/>
                </a:solidFill>
              </a:rPr>
              <a:t>Si </a:t>
            </a:r>
            <a:r>
              <a:rPr lang="fr-FR" sz="1600" dirty="0">
                <a:solidFill>
                  <a:srgbClr val="000000"/>
                </a:solidFill>
              </a:rPr>
              <a:t>l'adresse MAC de destination se trouve dans la table, le commutateur transfère la trame par le port spécifié. </a:t>
            </a:r>
            <a:endParaRPr lang="fr-FR" sz="1600" dirty="0" smtClean="0">
              <a:solidFill>
                <a:srgbClr val="000000"/>
              </a:solidFill>
            </a:endParaRPr>
          </a:p>
          <a:p>
            <a:pPr marL="285750" indent="-285750" algn="l" rtl="0">
              <a:buFont typeface="Arial" panose="020B0604020202020204" pitchFamily="34" charset="0"/>
              <a:buChar char="•"/>
            </a:pPr>
            <a:r>
              <a:rPr lang="fr-FR" sz="1600" dirty="0" smtClean="0">
                <a:solidFill>
                  <a:srgbClr val="000000"/>
                </a:solidFill>
              </a:rPr>
              <a:t>Si </a:t>
            </a:r>
            <a:r>
              <a:rPr lang="fr-FR" sz="1600" dirty="0">
                <a:solidFill>
                  <a:srgbClr val="000000"/>
                </a:solidFill>
              </a:rPr>
              <a:t>l'adresse MAC de destination ne se trouve pas dans la table, le commutateur transfère la trame sur tous les ports sauf celui d'entrée. Cela s'appelle une monodiffusion inconnue.</a:t>
            </a:r>
          </a:p>
          <a:p>
            <a:pPr marL="0" indent="0" algn="l"/>
            <a:endParaRPr lang="en-US" sz="1600" b="1" dirty="0">
              <a:solidFill>
                <a:srgbClr val="000000"/>
              </a:solidFill>
            </a:endParaRPr>
          </a:p>
          <a:p>
            <a:pPr marL="0" indent="0" algn="l" rtl="0"/>
            <a:r>
              <a:rPr lang="fr-FR" sz="1600" b="1" dirty="0">
                <a:solidFill>
                  <a:srgbClr val="000000"/>
                </a:solidFill>
              </a:rPr>
              <a:t>Remarque</a:t>
            </a:r>
            <a:r>
              <a:rPr lang="fr-FR" sz="1600" dirty="0">
                <a:solidFill>
                  <a:srgbClr val="000000"/>
                </a:solidFill>
              </a:rPr>
              <a:t>: si l'adresse MAC de destination est une diffusion ou une multidiffusion, la trame est également envoyée sur tous les ports à l'exception du port entrant.</a:t>
            </a:r>
          </a:p>
        </p:txBody>
      </p:sp>
    </p:spTree>
    <p:extLst>
      <p:ext uri="{BB962C8B-B14F-4D97-AF65-F5344CB8AC3E}">
        <p14:creationId xmlns:p14="http://schemas.microsoft.com/office/powerpoint/2010/main" val="30335363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c15="http://schemas.microsoft.com/office/drawing/2012/chart" xmlns:c="http://schemas.openxmlformats.org/drawingml/2006/chart">
      <p:transition xmlns:p14="http://schemas.microsoft.com/office/powerpoint/2010/mai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31899"/>
            <a:ext cx="8345488" cy="731837"/>
          </a:xfrm>
        </p:spPr>
        <p:txBody>
          <a:bodyPr/>
          <a:lstStyle/>
          <a:p>
            <a:pPr rtl="0"/>
            <a:r>
              <a:rPr lang="fr-FR" sz="1600"/>
              <a:t>Table d'adresses MAC</a:t>
            </a:r>
            <a:r>
              <a:rPr lang="en-US" dirty="0"/>
              <a:t/>
            </a:r>
            <a:br>
              <a:rPr lang="en-US" dirty="0"/>
            </a:br>
            <a:r>
              <a:rPr lang="fr-FR" sz="2400"/>
              <a:t>Filtrage des trames</a:t>
            </a:r>
          </a:p>
        </p:txBody>
      </p:sp>
      <p:sp>
        <p:nvSpPr>
          <p:cNvPr id="4" name="Content Placeholder 3">
            <a:extLst>
              <a:ext uri="{FF2B5EF4-FFF2-40B4-BE49-F238E27FC236}">
                <a16:creationId xmlns:a16="http://schemas.microsoft.com/office/drawing/2014/main" id="{1F3CA7BB-7E7C-7149-9859-4AA0DDEC8CC4}"/>
              </a:ext>
            </a:extLst>
          </p:cNvPr>
          <p:cNvSpPr>
            <a:spLocks noGrp="1"/>
          </p:cNvSpPr>
          <p:nvPr>
            <p:ph idx="1"/>
          </p:nvPr>
        </p:nvSpPr>
        <p:spPr>
          <a:xfrm>
            <a:off x="474662" y="763736"/>
            <a:ext cx="8280057" cy="1180567"/>
          </a:xfrm>
        </p:spPr>
        <p:txBody>
          <a:bodyPr/>
          <a:lstStyle/>
          <a:p>
            <a:pPr marL="0" indent="0" algn="l" rtl="0"/>
            <a:r>
              <a:rPr lang="fr-FR" sz="1600">
                <a:solidFill>
                  <a:srgbClr val="000000"/>
                </a:solidFill>
              </a:rPr>
              <a:t>À mesure qu'un commutateur reçoit des trames de différents périphériques, il remplit sa table d'adresses MAC en examinant l'adresse MAC source de chaque trame. Si la table d'adresses MAC du commutateur contient l'adresse MAC de destination, il peut filtrer la trame et la diffuser sur un sol port.</a:t>
            </a:r>
          </a:p>
        </p:txBody>
      </p:sp>
      <p:pic>
        <p:nvPicPr>
          <p:cNvPr id="5" name="Picture 4">
            <a:extLst>
              <a:ext uri="{FF2B5EF4-FFF2-40B4-BE49-F238E27FC236}">
                <a16:creationId xmlns:a16="http://schemas.microsoft.com/office/drawing/2014/main" id="{449A7AB3-F150-504C-93AA-B753EDE0AF2D}"/>
              </a:ext>
            </a:extLst>
          </p:cNvPr>
          <p:cNvPicPr>
            <a:picLocks noChangeAspect="1"/>
          </p:cNvPicPr>
          <p:nvPr/>
        </p:nvPicPr>
        <p:blipFill>
          <a:blip r:embed="rId3"/>
          <a:stretch>
            <a:fillRect/>
          </a:stretch>
        </p:blipFill>
        <p:spPr>
          <a:xfrm>
            <a:off x="1992005" y="1944303"/>
            <a:ext cx="4361477" cy="2808405"/>
          </a:xfrm>
          <a:prstGeom prst="rect">
            <a:avLst/>
          </a:prstGeom>
        </p:spPr>
      </p:pic>
    </p:spTree>
    <p:extLst>
      <p:ext uri="{BB962C8B-B14F-4D97-AF65-F5344CB8AC3E}">
        <p14:creationId xmlns:p14="http://schemas.microsoft.com/office/powerpoint/2010/main" val="419729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c15="http://schemas.microsoft.com/office/drawing/2012/chart" xmlns:c="http://schemas.openxmlformats.org/drawingml/2006/chart">
      <p:transition xmlns:p14="http://schemas.microsoft.com/office/powerpoint/2010/mai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31899"/>
            <a:ext cx="8345488" cy="731837"/>
          </a:xfrm>
        </p:spPr>
        <p:txBody>
          <a:bodyPr/>
          <a:lstStyle/>
          <a:p>
            <a:pPr rtl="0"/>
            <a:r>
              <a:rPr lang="fr-FR" sz="1600" b="1" dirty="0">
                <a:solidFill>
                  <a:srgbClr val="FF0000"/>
                </a:solidFill>
              </a:rPr>
              <a:t>Table d’adresses MAC</a:t>
            </a:r>
            <a:r>
              <a:rPr lang="en-US" b="1" dirty="0">
                <a:solidFill>
                  <a:srgbClr val="FF0000"/>
                </a:solidFill>
              </a:rPr>
              <a:t/>
            </a:r>
            <a:br>
              <a:rPr lang="en-US" b="1" dirty="0">
                <a:solidFill>
                  <a:srgbClr val="FF0000"/>
                </a:solidFill>
              </a:rPr>
            </a:br>
            <a:r>
              <a:rPr lang="fr-FR" sz="2400" b="1" dirty="0">
                <a:solidFill>
                  <a:srgbClr val="FF0000"/>
                </a:solidFill>
              </a:rPr>
              <a:t>Vidéo - Tableaux d'adresses MAC sur les commutateurs </a:t>
            </a:r>
            <a:r>
              <a:rPr lang="fr-FR" sz="2400" b="1" dirty="0" smtClean="0">
                <a:solidFill>
                  <a:srgbClr val="FF0000"/>
                </a:solidFill>
              </a:rPr>
              <a:t>connectés 7,3,4</a:t>
            </a:r>
            <a:endParaRPr lang="fr-FR" sz="2400" b="1" dirty="0">
              <a:solidFill>
                <a:srgbClr val="FF0000"/>
              </a:solidFill>
            </a:endParaRPr>
          </a:p>
        </p:txBody>
      </p:sp>
      <p:sp>
        <p:nvSpPr>
          <p:cNvPr id="4" name="Content Placeholder 3">
            <a:extLst>
              <a:ext uri="{FF2B5EF4-FFF2-40B4-BE49-F238E27FC236}">
                <a16:creationId xmlns:a16="http://schemas.microsoft.com/office/drawing/2014/main" id="{1F3CA7BB-7E7C-7149-9859-4AA0DDEC8CC4}"/>
              </a:ext>
            </a:extLst>
          </p:cNvPr>
          <p:cNvSpPr>
            <a:spLocks noGrp="1"/>
          </p:cNvSpPr>
          <p:nvPr>
            <p:ph idx="1"/>
          </p:nvPr>
        </p:nvSpPr>
        <p:spPr>
          <a:xfrm>
            <a:off x="431971" y="914651"/>
            <a:ext cx="8280057" cy="3073946"/>
          </a:xfrm>
        </p:spPr>
        <p:txBody>
          <a:bodyPr/>
          <a:lstStyle/>
          <a:p>
            <a:pPr algn="l" rtl="0"/>
            <a:r>
              <a:rPr lang="fr-FR">
                <a:solidFill>
                  <a:srgbClr val="000000"/>
                </a:solidFill>
              </a:rPr>
              <a:t>Cette vidéo couvre les points suivants:</a:t>
            </a:r>
          </a:p>
          <a:p>
            <a:pPr marL="342900" indent="-342900" algn="l" rtl="0">
              <a:buFont typeface="Arial" panose="020B0604020202020204" pitchFamily="34" charset="0"/>
              <a:buChar char="•"/>
            </a:pPr>
            <a:r>
              <a:rPr lang="fr-FR">
                <a:solidFill>
                  <a:srgbClr val="000000"/>
                </a:solidFill>
              </a:rPr>
              <a:t>Comment les commutateurs construisent des tables d'adresses MAC</a:t>
            </a:r>
          </a:p>
          <a:p>
            <a:pPr marL="342900" indent="-342900" algn="l" rtl="0">
              <a:buFont typeface="Arial" panose="020B0604020202020204" pitchFamily="34" charset="0"/>
              <a:buChar char="•"/>
            </a:pPr>
            <a:r>
              <a:rPr lang="fr-FR">
                <a:solidFill>
                  <a:srgbClr val="000000"/>
                </a:solidFill>
              </a:rPr>
              <a:t>Comment basculer les images en fonction du contenu de leurs tables d'adresses MAC</a:t>
            </a:r>
          </a:p>
        </p:txBody>
      </p:sp>
    </p:spTree>
    <p:extLst>
      <p:ext uri="{BB962C8B-B14F-4D97-AF65-F5344CB8AC3E}">
        <p14:creationId xmlns:p14="http://schemas.microsoft.com/office/powerpoint/2010/main" val="1047099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c15="http://schemas.microsoft.com/office/drawing/2012/chart" xmlns:c="http://schemas.openxmlformats.org/drawingml/2006/chart">
      <p:transition xmlns:p14="http://schemas.microsoft.com/office/powerpoint/2010/mai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31899"/>
            <a:ext cx="8345488" cy="731837"/>
          </a:xfrm>
        </p:spPr>
        <p:txBody>
          <a:bodyPr/>
          <a:lstStyle/>
          <a:p>
            <a:pPr rtl="0"/>
            <a:r>
              <a:rPr lang="fr-FR" sz="1600" b="1" dirty="0">
                <a:solidFill>
                  <a:srgbClr val="FF0000"/>
                </a:solidFill>
              </a:rPr>
              <a:t>Table d’adresses MAC</a:t>
            </a:r>
            <a:r>
              <a:rPr lang="en-US" b="1" dirty="0">
                <a:solidFill>
                  <a:srgbClr val="FF0000"/>
                </a:solidFill>
              </a:rPr>
              <a:t/>
            </a:r>
            <a:br>
              <a:rPr lang="en-US" b="1" dirty="0">
                <a:solidFill>
                  <a:srgbClr val="FF0000"/>
                </a:solidFill>
              </a:rPr>
            </a:br>
            <a:r>
              <a:rPr lang="fr-FR" sz="2400" b="1" dirty="0">
                <a:solidFill>
                  <a:srgbClr val="FF0000"/>
                </a:solidFill>
              </a:rPr>
              <a:t>Vidéo - Envoi de la trame à la passerelle par </a:t>
            </a:r>
            <a:r>
              <a:rPr lang="fr-FR" sz="2400" b="1" dirty="0" smtClean="0">
                <a:solidFill>
                  <a:srgbClr val="FF0000"/>
                </a:solidFill>
              </a:rPr>
              <a:t>défaut 7,3,5</a:t>
            </a:r>
            <a:endParaRPr lang="fr-FR" sz="2400" b="1" dirty="0">
              <a:solidFill>
                <a:srgbClr val="FF0000"/>
              </a:solidFill>
            </a:endParaRPr>
          </a:p>
        </p:txBody>
      </p:sp>
      <p:sp>
        <p:nvSpPr>
          <p:cNvPr id="4" name="Content Placeholder 3">
            <a:extLst>
              <a:ext uri="{FF2B5EF4-FFF2-40B4-BE49-F238E27FC236}">
                <a16:creationId xmlns:a16="http://schemas.microsoft.com/office/drawing/2014/main" id="{1F3CA7BB-7E7C-7149-9859-4AA0DDEC8CC4}"/>
              </a:ext>
            </a:extLst>
          </p:cNvPr>
          <p:cNvSpPr>
            <a:spLocks noGrp="1"/>
          </p:cNvSpPr>
          <p:nvPr>
            <p:ph idx="1"/>
          </p:nvPr>
        </p:nvSpPr>
        <p:spPr>
          <a:xfrm>
            <a:off x="431971" y="1034777"/>
            <a:ext cx="8280057" cy="3073946"/>
          </a:xfrm>
        </p:spPr>
        <p:txBody>
          <a:bodyPr/>
          <a:lstStyle/>
          <a:p>
            <a:pPr algn="l" rtl="0"/>
            <a:r>
              <a:rPr lang="fr-FR">
                <a:solidFill>
                  <a:srgbClr val="000000"/>
                </a:solidFill>
              </a:rPr>
              <a:t>Cette vidéo couvre les points suivants:</a:t>
            </a:r>
          </a:p>
          <a:p>
            <a:pPr marL="342900" indent="-342900" algn="l" rtl="0">
              <a:buFont typeface="Arial" panose="020B0604020202020204" pitchFamily="34" charset="0"/>
              <a:buChar char="•"/>
            </a:pPr>
            <a:r>
              <a:rPr lang="fr-FR">
                <a:solidFill>
                  <a:srgbClr val="000000"/>
                </a:solidFill>
              </a:rPr>
              <a:t>Ce qu'un commutateur fait lorsque l'adresse MAC de destination n'est pas répertoriée dans la table d'adresses MAC du commutateur.</a:t>
            </a:r>
          </a:p>
          <a:p>
            <a:pPr marL="342900" indent="-342900" algn="l" rtl="0">
              <a:buFont typeface="Arial" panose="020B0604020202020204" pitchFamily="34" charset="0"/>
              <a:buChar char="•"/>
            </a:pPr>
            <a:r>
              <a:rPr lang="fr-FR">
                <a:solidFill>
                  <a:srgbClr val="000000"/>
                </a:solidFill>
              </a:rPr>
              <a:t>Que fait un commutateur lorsque l'adresse MAC source n'est pas répertoriée dans la table d'adresses MAC du commutateur</a:t>
            </a:r>
          </a:p>
        </p:txBody>
      </p:sp>
    </p:spTree>
    <p:extLst>
      <p:ext uri="{BB962C8B-B14F-4D97-AF65-F5344CB8AC3E}">
        <p14:creationId xmlns:p14="http://schemas.microsoft.com/office/powerpoint/2010/main" val="438901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c15="http://schemas.microsoft.com/office/drawing/2012/chart" xmlns:c="http://schemas.openxmlformats.org/drawingml/2006/chart">
      <p:transition xmlns:p14="http://schemas.microsoft.com/office/powerpoint/2010/mai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88160"/>
            <a:ext cx="7848344" cy="929640"/>
          </a:xfrm>
        </p:spPr>
        <p:txBody>
          <a:bodyPr/>
          <a:lstStyle/>
          <a:p>
            <a:pPr rtl="0"/>
            <a:r>
              <a:rPr lang="fr-FR">
                <a:solidFill>
                  <a:schemeClr val="accent5">
                    <a:lumMod val="40000"/>
                    <a:lumOff val="60000"/>
                  </a:schemeClr>
                </a:solidFill>
              </a:rPr>
              <a:t>7.4 – Méthodes de transmission et vitesses de commutation</a:t>
            </a:r>
          </a:p>
        </p:txBody>
      </p:sp>
    </p:spTree>
    <p:custDataLst>
      <p:tags r:id="rId1"/>
    </p:custDataLst>
    <p:extLst>
      <p:ext uri="{BB962C8B-B14F-4D97-AF65-F5344CB8AC3E}">
        <p14:creationId xmlns:p14="http://schemas.microsoft.com/office/powerpoint/2010/main" val="2518598079"/>
      </p:ext>
    </p:extLst>
  </p:cSld>
  <p:clrMapOvr>
    <a:masterClrMapping/>
  </p:clrMapOvr>
  <p:transition spd="slow">
    <p:wip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31899"/>
            <a:ext cx="8345488" cy="731837"/>
          </a:xfrm>
        </p:spPr>
        <p:txBody>
          <a:bodyPr/>
          <a:lstStyle/>
          <a:p>
            <a:pPr rtl="0"/>
            <a:r>
              <a:rPr lang="fr-FR" sz="1600"/>
              <a:t>Méthodes de transmission et vitesses de commutation</a:t>
            </a:r>
            <a:r>
              <a:rPr lang="en-US" dirty="0"/>
              <a:t/>
            </a:r>
            <a:br>
              <a:rPr lang="en-US" dirty="0"/>
            </a:br>
            <a:r>
              <a:rPr lang="fr-FR" sz="2400"/>
              <a:t>Méthodes de transmission de trames sur les commutateurs Cisco</a:t>
            </a:r>
          </a:p>
        </p:txBody>
      </p:sp>
      <p:sp>
        <p:nvSpPr>
          <p:cNvPr id="4" name="Content Placeholder 3">
            <a:extLst>
              <a:ext uri="{FF2B5EF4-FFF2-40B4-BE49-F238E27FC236}">
                <a16:creationId xmlns:a16="http://schemas.microsoft.com/office/drawing/2014/main" id="{1F3CA7BB-7E7C-7149-9859-4AA0DDEC8CC4}"/>
              </a:ext>
            </a:extLst>
          </p:cNvPr>
          <p:cNvSpPr>
            <a:spLocks noGrp="1"/>
          </p:cNvSpPr>
          <p:nvPr>
            <p:ph idx="1"/>
          </p:nvPr>
        </p:nvSpPr>
        <p:spPr>
          <a:xfrm>
            <a:off x="231006" y="763736"/>
            <a:ext cx="8787866" cy="3657998"/>
          </a:xfrm>
        </p:spPr>
        <p:txBody>
          <a:bodyPr/>
          <a:lstStyle/>
          <a:p>
            <a:pPr marL="0" indent="0" algn="l" rtl="0"/>
            <a:r>
              <a:rPr lang="fr-FR" sz="1500">
                <a:solidFill>
                  <a:srgbClr val="000000"/>
                </a:solidFill>
              </a:rPr>
              <a:t>Les commutateurs utilisent l'une des méthodes suivantes de transmission des données entre des ports réseau :</a:t>
            </a:r>
          </a:p>
          <a:p>
            <a:pPr marL="285750" indent="-285750" algn="l" rtl="0">
              <a:buFont typeface="Arial" panose="020B0604020202020204" pitchFamily="34" charset="0"/>
              <a:buChar char="•"/>
            </a:pPr>
            <a:r>
              <a:rPr lang="fr-FR" sz="1500" b="1">
                <a:solidFill>
                  <a:srgbClr val="000000"/>
                </a:solidFill>
              </a:rPr>
              <a:t>La commutation Store and Forward</a:t>
            </a:r>
            <a:r>
              <a:rPr lang="fr-FR" sz="1500">
                <a:solidFill>
                  <a:srgbClr val="000000"/>
                </a:solidFill>
              </a:rPr>
              <a:t> - Cette méthode de transmission de trame reçoit la trame entière et calcule le CRC. Si le CRC est valide, le commutateur recherche l'adresse de destination qui détermine l'interface de sortie. La trame est ensuite acheminée par le port approprié.</a:t>
            </a:r>
          </a:p>
          <a:p>
            <a:pPr marL="285750" indent="-285750" algn="l" rtl="0">
              <a:buFont typeface="Arial" panose="020B0604020202020204" pitchFamily="34" charset="0"/>
              <a:buChar char="•"/>
            </a:pPr>
            <a:r>
              <a:rPr lang="fr-FR" sz="1500" b="1">
                <a:solidFill>
                  <a:srgbClr val="000000"/>
                </a:solidFill>
              </a:rPr>
              <a:t>La commutation cut-through</a:t>
            </a:r>
            <a:r>
              <a:rPr lang="fr-FR" sz="1500">
                <a:solidFill>
                  <a:srgbClr val="000000"/>
                </a:solidFill>
              </a:rPr>
              <a:t> - Cette méthode achemine la trame avant qu'elle ne soit entièrement reçue. Au minimum, l'adresse de destination de la trame doit être lue avant que celle-ci ne soit retransmise.</a:t>
            </a:r>
          </a:p>
          <a:p>
            <a:pPr marL="0" indent="0" algn="l"/>
            <a:endParaRPr lang="en-US" sz="1500" dirty="0">
              <a:solidFill>
                <a:srgbClr val="000000"/>
              </a:solidFill>
            </a:endParaRPr>
          </a:p>
          <a:p>
            <a:pPr marL="285750" indent="-285750" algn="l" rtl="0">
              <a:buFont typeface="Arial" panose="020B0604020202020204" pitchFamily="34" charset="0"/>
              <a:buChar char="•"/>
            </a:pPr>
            <a:r>
              <a:rPr lang="fr-FR" sz="1500">
                <a:solidFill>
                  <a:srgbClr val="000000"/>
                </a:solidFill>
              </a:rPr>
              <a:t>Un grand avantage de la commutation store-and-forward est qu'elle détermine si une trame a des erreurs avant de propager la trame. En cas d’erreur détectée au sein de la trame, le commutateur ignore la trame. L’abandon des trames avec erreurs réduit le volume de bande passante consommé par les données altérées. </a:t>
            </a:r>
          </a:p>
          <a:p>
            <a:pPr marL="285750" indent="-285750" algn="l" rtl="0">
              <a:buFont typeface="Arial" panose="020B0604020202020204" pitchFamily="34" charset="0"/>
              <a:buChar char="•"/>
            </a:pPr>
            <a:r>
              <a:rPr lang="fr-FR" sz="1500">
                <a:solidFill>
                  <a:srgbClr val="000000"/>
                </a:solidFill>
              </a:rPr>
              <a:t>la commutation par stockage et retransmission (store-and-forward) est nécessaire pour l’analyse de la qualité de service (QOS) sur des réseaux convergés où la classification des trames pour la priorité du trafic est indispensable. Par exemple, les flux de données de voix sur IP doivent être prioritaires sur le trafic Web.</a:t>
            </a:r>
          </a:p>
          <a:p>
            <a:pPr marL="285750" indent="-285750" algn="l">
              <a:buFont typeface="Arial" panose="020B0604020202020204" pitchFamily="34" charset="0"/>
              <a:buChar char="•"/>
            </a:pPr>
            <a:endParaRPr lang="en-US" sz="1400" dirty="0">
              <a:solidFill>
                <a:srgbClr val="000000"/>
              </a:solidFill>
            </a:endParaRPr>
          </a:p>
        </p:txBody>
      </p:sp>
    </p:spTree>
    <p:extLst>
      <p:ext uri="{BB962C8B-B14F-4D97-AF65-F5344CB8AC3E}">
        <p14:creationId xmlns:p14="http://schemas.microsoft.com/office/powerpoint/2010/main" val="647621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c15="http://schemas.microsoft.com/office/drawing/2012/chart" xmlns:c="http://schemas.openxmlformats.org/drawingml/2006/chart">
      <p:transition xmlns:p14="http://schemas.microsoft.com/office/powerpoint/2010/mai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31899"/>
            <a:ext cx="8345488" cy="731837"/>
          </a:xfrm>
        </p:spPr>
        <p:txBody>
          <a:bodyPr/>
          <a:lstStyle/>
          <a:p>
            <a:pPr rtl="0"/>
            <a:r>
              <a:rPr lang="fr-FR" sz="1600"/>
              <a:t>Méthodes de transmission et vitesses de commutation</a:t>
            </a:r>
            <a:r>
              <a:rPr lang="en-US" dirty="0"/>
              <a:t/>
            </a:r>
            <a:br>
              <a:rPr lang="en-US" dirty="0"/>
            </a:br>
            <a:r>
              <a:rPr lang="fr-FR" sz="2400"/>
              <a:t>Commutation cut-through</a:t>
            </a:r>
          </a:p>
        </p:txBody>
      </p:sp>
      <p:sp>
        <p:nvSpPr>
          <p:cNvPr id="4" name="Content Placeholder 3">
            <a:extLst>
              <a:ext uri="{FF2B5EF4-FFF2-40B4-BE49-F238E27FC236}">
                <a16:creationId xmlns:a16="http://schemas.microsoft.com/office/drawing/2014/main" id="{1F3CA7BB-7E7C-7149-9859-4AA0DDEC8CC4}"/>
              </a:ext>
            </a:extLst>
          </p:cNvPr>
          <p:cNvSpPr>
            <a:spLocks noGrp="1"/>
          </p:cNvSpPr>
          <p:nvPr>
            <p:ph idx="1"/>
          </p:nvPr>
        </p:nvSpPr>
        <p:spPr>
          <a:xfrm>
            <a:off x="474662" y="763736"/>
            <a:ext cx="8280057" cy="3657998"/>
          </a:xfrm>
        </p:spPr>
        <p:txBody>
          <a:bodyPr/>
          <a:lstStyle/>
          <a:p>
            <a:pPr marL="0" indent="0" algn="l" rtl="0"/>
            <a:r>
              <a:rPr lang="fr-FR" sz="1600">
                <a:solidFill>
                  <a:srgbClr val="000000"/>
                </a:solidFill>
              </a:rPr>
              <a:t>Dans le cas de la commutation cut-through, le commutateur agit sur les données à mesure qu’il les reçoit, même si la transmission n’est pas terminée. Le commutateur met une quantité juste suffisante de la trame en tampon afin de lire l’adresse MAC de destination et déterminer ainsi le port auquel les données sont à transmettre. Le commutateur ne procède à aucun contrôle d’erreur dans la trame.</a:t>
            </a:r>
          </a:p>
          <a:p>
            <a:pPr marL="0" indent="0" algn="l" rtl="0"/>
            <a:r>
              <a:rPr lang="fr-FR" sz="1600">
                <a:solidFill>
                  <a:srgbClr val="000000"/>
                </a:solidFill>
              </a:rPr>
              <a:t>Il existe deux variantes de la commutation cut-through :</a:t>
            </a:r>
          </a:p>
          <a:p>
            <a:pPr lvl="1" rtl="0">
              <a:buFont typeface="Arial" panose="020B0604020202020204" pitchFamily="34" charset="0"/>
              <a:buChar char="•"/>
            </a:pPr>
            <a:r>
              <a:rPr lang="fr-FR" sz="1500" b="1">
                <a:solidFill>
                  <a:srgbClr val="000000"/>
                </a:solidFill>
              </a:rPr>
              <a:t>Commutation rapide (Fast-Forward) -</a:t>
            </a:r>
            <a:r>
              <a:rPr lang="fr-FR" sz="1500">
                <a:solidFill>
                  <a:srgbClr val="000000"/>
                </a:solidFill>
              </a:rPr>
              <a:t> Offre le plus faible niveau de latence en transférant immédiatement un paquet après lecture de l'adresse de destination. Du fait que le mode de commutation Fast-Forward entame la transmission avant la réception du paquet tout entier, il peut arriver que des paquets relayés comportent des erreurs. La carte réseau de destination rejette le paquet défectueux à la réception. La commutation Fast-Forward est la méthode de commutation cut-through classique.</a:t>
            </a:r>
          </a:p>
          <a:p>
            <a:pPr lvl="1" rtl="0">
              <a:buFont typeface="Arial" panose="020B0604020202020204" pitchFamily="34" charset="0"/>
              <a:buChar char="•"/>
            </a:pPr>
            <a:r>
              <a:rPr lang="fr-FR" sz="1500" b="1">
                <a:solidFill>
                  <a:srgbClr val="000000"/>
                </a:solidFill>
              </a:rPr>
              <a:t>Commutation sans fragment -</a:t>
            </a:r>
            <a:r>
              <a:rPr lang="fr-FR" sz="1500">
                <a:solidFill>
                  <a:srgbClr val="000000"/>
                </a:solidFill>
              </a:rPr>
              <a:t>  Un compromis entre la latence élevée et l'intégrité élevée de la commutation en différé et la latence faible et l'intégrité réduite de la commutation en avance rapide, le commutateur stocke et effectue un contrôle d'erreur sur les 64 premiers octets de la trame avant de la transmettre. Étant donné que la plupart des erreurs et des collisions réseau se produisent au cours des 64 premiers octets, cela garantit qu'aucune collision ne s'est produite avant le transfert de la trame. </a:t>
            </a:r>
          </a:p>
        </p:txBody>
      </p:sp>
    </p:spTree>
    <p:extLst>
      <p:ext uri="{BB962C8B-B14F-4D97-AF65-F5344CB8AC3E}">
        <p14:creationId xmlns:p14="http://schemas.microsoft.com/office/powerpoint/2010/main" val="434210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c15="http://schemas.microsoft.com/office/drawing/2012/chart" xmlns:c="http://schemas.openxmlformats.org/drawingml/2006/chart">
      <p:transition xmlns:p14="http://schemas.microsoft.com/office/powerpoint/2010/mai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31899"/>
            <a:ext cx="8345488" cy="731837"/>
          </a:xfrm>
        </p:spPr>
        <p:txBody>
          <a:bodyPr/>
          <a:lstStyle/>
          <a:p>
            <a:pPr rtl="0"/>
            <a:r>
              <a:rPr lang="fr-FR" sz="1600"/>
              <a:t>Méthodes de transmission et vitesses de commutation</a:t>
            </a:r>
            <a:r>
              <a:rPr lang="en-US" dirty="0"/>
              <a:t/>
            </a:r>
            <a:br>
              <a:rPr lang="en-US" dirty="0"/>
            </a:br>
            <a:r>
              <a:rPr lang="fr-FR" sz="2400"/>
              <a:t>Mise en mémoire tampon sur les commutateurs</a:t>
            </a:r>
          </a:p>
        </p:txBody>
      </p:sp>
      <p:sp>
        <p:nvSpPr>
          <p:cNvPr id="4" name="Content Placeholder 3">
            <a:extLst>
              <a:ext uri="{FF2B5EF4-FFF2-40B4-BE49-F238E27FC236}">
                <a16:creationId xmlns:a16="http://schemas.microsoft.com/office/drawing/2014/main" id="{1F3CA7BB-7E7C-7149-9859-4AA0DDEC8CC4}"/>
              </a:ext>
            </a:extLst>
          </p:cNvPr>
          <p:cNvSpPr>
            <a:spLocks noGrp="1"/>
          </p:cNvSpPr>
          <p:nvPr>
            <p:ph idx="1"/>
          </p:nvPr>
        </p:nvSpPr>
        <p:spPr>
          <a:xfrm>
            <a:off x="352210" y="763736"/>
            <a:ext cx="8280057" cy="500519"/>
          </a:xfrm>
        </p:spPr>
        <p:txBody>
          <a:bodyPr/>
          <a:lstStyle/>
          <a:p>
            <a:pPr marL="0" indent="0" algn="l" rtl="0"/>
            <a:r>
              <a:rPr lang="fr-FR" sz="1100" dirty="0">
                <a:solidFill>
                  <a:srgbClr val="000000"/>
                </a:solidFill>
              </a:rPr>
              <a:t>Un commutateur Ethernet peut utiliser une technique de mise en mémoire tampon pour stocker des trames avant de les transmettre. </a:t>
            </a:r>
            <a:endParaRPr lang="fr-FR" sz="1100" dirty="0" smtClean="0">
              <a:solidFill>
                <a:srgbClr val="000000"/>
              </a:solidFill>
            </a:endParaRPr>
          </a:p>
          <a:p>
            <a:pPr marL="0" indent="0" algn="l" rtl="0"/>
            <a:endParaRPr lang="fr-FR" sz="1100" dirty="0">
              <a:solidFill>
                <a:srgbClr val="000000"/>
              </a:solidFill>
            </a:endParaRPr>
          </a:p>
          <a:p>
            <a:pPr marL="0" indent="0" algn="l" rtl="0"/>
            <a:endParaRPr lang="fr-FR" sz="1100" dirty="0" smtClean="0">
              <a:solidFill>
                <a:srgbClr val="000000"/>
              </a:solidFill>
            </a:endParaRPr>
          </a:p>
          <a:p>
            <a:pPr marL="0" indent="0" algn="l" rtl="0"/>
            <a:endParaRPr lang="fr-FR" sz="1100" dirty="0">
              <a:solidFill>
                <a:srgbClr val="000000"/>
              </a:solidFill>
            </a:endParaRPr>
          </a:p>
          <a:p>
            <a:pPr marL="0" indent="0" algn="l" rtl="0"/>
            <a:endParaRPr lang="fr-FR" sz="1100" dirty="0" smtClean="0">
              <a:solidFill>
                <a:srgbClr val="000000"/>
              </a:solidFill>
            </a:endParaRPr>
          </a:p>
          <a:p>
            <a:pPr marL="0" indent="0" algn="l" rtl="0"/>
            <a:endParaRPr lang="fr-FR" sz="1100" dirty="0">
              <a:solidFill>
                <a:srgbClr val="000000"/>
              </a:solidFill>
            </a:endParaRPr>
          </a:p>
          <a:p>
            <a:pPr marL="285750" indent="-285750" algn="l">
              <a:buFont typeface="Arial" panose="020B0604020202020204" pitchFamily="34" charset="0"/>
              <a:buChar char="•"/>
            </a:pPr>
            <a:endParaRPr lang="en-US" sz="1100" dirty="0">
              <a:solidFill>
                <a:srgbClr val="000000"/>
              </a:solidFill>
            </a:endParaRPr>
          </a:p>
          <a:p>
            <a:pPr marL="285750" indent="-285750" algn="l">
              <a:buFont typeface="Arial" panose="020B0604020202020204" pitchFamily="34" charset="0"/>
              <a:buChar char="•"/>
            </a:pPr>
            <a:endParaRPr lang="en-US" sz="1100" dirty="0">
              <a:solidFill>
                <a:srgbClr val="000000"/>
              </a:solidFill>
            </a:endParaRPr>
          </a:p>
          <a:p>
            <a:pPr marL="285750" indent="-285750" algn="l">
              <a:buFont typeface="Arial" panose="020B0604020202020204" pitchFamily="34" charset="0"/>
              <a:buChar char="•"/>
            </a:pPr>
            <a:endParaRPr lang="en-US" sz="1100" dirty="0">
              <a:solidFill>
                <a:srgbClr val="000000"/>
              </a:solidFill>
            </a:endParaRPr>
          </a:p>
          <a:p>
            <a:pPr marL="285750" indent="-285750" algn="l">
              <a:buFont typeface="Arial" panose="020B0604020202020204" pitchFamily="34" charset="0"/>
              <a:buChar char="•"/>
            </a:pPr>
            <a:endParaRPr lang="en-US" sz="1100" dirty="0">
              <a:solidFill>
                <a:srgbClr val="000000"/>
              </a:solidFill>
            </a:endParaRPr>
          </a:p>
          <a:p>
            <a:pPr marL="285750" indent="-285750" algn="l">
              <a:buFont typeface="Arial" panose="020B0604020202020204" pitchFamily="34" charset="0"/>
              <a:buChar char="•"/>
            </a:pPr>
            <a:endParaRPr lang="en-US" sz="1100" dirty="0">
              <a:solidFill>
                <a:srgbClr val="000000"/>
              </a:solidFill>
            </a:endParaRPr>
          </a:p>
          <a:p>
            <a:pPr marL="285750" indent="-285750" algn="l">
              <a:buFont typeface="Arial" panose="020B0604020202020204" pitchFamily="34" charset="0"/>
              <a:buChar char="•"/>
            </a:pPr>
            <a:endParaRPr lang="en-US" sz="1100" dirty="0">
              <a:solidFill>
                <a:srgbClr val="000000"/>
              </a:solidFill>
            </a:endParaRPr>
          </a:p>
          <a:p>
            <a:pPr marL="285750" indent="-285750" algn="l">
              <a:buFont typeface="Arial" panose="020B0604020202020204" pitchFamily="34" charset="0"/>
              <a:buChar char="•"/>
            </a:pPr>
            <a:endParaRPr lang="en-US" sz="1100" dirty="0">
              <a:solidFill>
                <a:srgbClr val="000000"/>
              </a:solidFill>
            </a:endParaRPr>
          </a:p>
          <a:p>
            <a:pPr marL="285750" indent="-285750" algn="l">
              <a:buFont typeface="Arial" panose="020B0604020202020204" pitchFamily="34" charset="0"/>
              <a:buChar char="•"/>
            </a:pPr>
            <a:endParaRPr lang="en-US" sz="1100" dirty="0">
              <a:solidFill>
                <a:srgbClr val="000000"/>
              </a:solidFill>
            </a:endParaRPr>
          </a:p>
          <a:p>
            <a:pPr marL="285750" indent="-285750" algn="l">
              <a:buFont typeface="Arial" panose="020B0604020202020204" pitchFamily="34" charset="0"/>
              <a:buChar char="•"/>
            </a:pPr>
            <a:endParaRPr lang="en-US" sz="1100" dirty="0">
              <a:solidFill>
                <a:srgbClr val="000000"/>
              </a:solidFill>
            </a:endParaRPr>
          </a:p>
          <a:p>
            <a:pPr marL="285750" indent="-285750" algn="l">
              <a:buFont typeface="Arial" panose="020B0604020202020204" pitchFamily="34" charset="0"/>
              <a:buChar char="•"/>
            </a:pPr>
            <a:endParaRPr lang="en-US" sz="1100" dirty="0">
              <a:solidFill>
                <a:srgbClr val="000000"/>
              </a:solidFill>
            </a:endParaRPr>
          </a:p>
          <a:p>
            <a:pPr marL="285750" indent="-285750" algn="l">
              <a:buFont typeface="Arial" panose="020B0604020202020204" pitchFamily="34" charset="0"/>
              <a:buChar char="•"/>
            </a:pPr>
            <a:endParaRPr lang="en-US" sz="1100" dirty="0">
              <a:solidFill>
                <a:srgbClr val="000000"/>
              </a:solidFill>
            </a:endParaRPr>
          </a:p>
          <a:p>
            <a:pPr marL="285750" indent="-285750" algn="l" rtl="0">
              <a:buFont typeface="Arial" panose="020B0604020202020204" pitchFamily="34" charset="0"/>
              <a:buChar char="•"/>
            </a:pPr>
            <a:r>
              <a:rPr lang="fr-FR" sz="1100" dirty="0">
                <a:solidFill>
                  <a:srgbClr val="000000"/>
                </a:solidFill>
              </a:rPr>
              <a:t>La mise en mémoire tampon partagée entraîne également des images plus volumineuses qui peuvent être transmises avec moins de trames supprimées. La commutation asymétrique permet l'utilisation de différents débits de données sur différents ports. Par conséquent, plus de bande passante peut être dédiée à certains ports (p. ex. port serveur).</a:t>
            </a:r>
          </a:p>
        </p:txBody>
      </p:sp>
      <p:graphicFrame>
        <p:nvGraphicFramePr>
          <p:cNvPr id="2" name="Table 1">
            <a:extLst>
              <a:ext uri="{FF2B5EF4-FFF2-40B4-BE49-F238E27FC236}">
                <a16:creationId xmlns:a16="http://schemas.microsoft.com/office/drawing/2014/main" id="{0138F2A8-C500-184D-877E-6BADCD4F07C5}"/>
              </a:ext>
            </a:extLst>
          </p:cNvPr>
          <p:cNvGraphicFramePr>
            <a:graphicFrameLocks noGrp="1"/>
          </p:cNvGraphicFramePr>
          <p:nvPr>
            <p:extLst>
              <p:ext uri="{D42A27DB-BD31-4B8C-83A1-F6EECF244321}">
                <p14:modId xmlns:p14="http://schemas.microsoft.com/office/powerpoint/2010/main" val="2230623547"/>
              </p:ext>
            </p:extLst>
          </p:nvPr>
        </p:nvGraphicFramePr>
        <p:xfrm>
          <a:off x="352210" y="1278543"/>
          <a:ext cx="7706498" cy="2938780"/>
        </p:xfrm>
        <a:graphic>
          <a:graphicData uri="http://schemas.openxmlformats.org/drawingml/2006/table">
            <a:tbl>
              <a:tblPr firstRow="1" bandRow="1">
                <a:tableStyleId>{5C22544A-7EE6-4342-B048-85BDC9FD1C3A}</a:tableStyleId>
              </a:tblPr>
              <a:tblGrid>
                <a:gridCol w="1561629">
                  <a:extLst>
                    <a:ext uri="{9D8B030D-6E8A-4147-A177-3AD203B41FA5}">
                      <a16:colId xmlns:a16="http://schemas.microsoft.com/office/drawing/2014/main" val="2223784943"/>
                    </a:ext>
                  </a:extLst>
                </a:gridCol>
                <a:gridCol w="6144869">
                  <a:extLst>
                    <a:ext uri="{9D8B030D-6E8A-4147-A177-3AD203B41FA5}">
                      <a16:colId xmlns:a16="http://schemas.microsoft.com/office/drawing/2014/main" val="80051659"/>
                    </a:ext>
                  </a:extLst>
                </a:gridCol>
              </a:tblGrid>
              <a:tr h="370840">
                <a:tc>
                  <a:txBody>
                    <a:bodyPr/>
                    <a:lstStyle/>
                    <a:p>
                      <a:pPr algn="l" rtl="0" fontAlgn="ctr"/>
                      <a:r>
                        <a:rPr lang="fr-FR" sz="1200">
                          <a:effectLst/>
                        </a:rPr>
                        <a:t>Méthode</a:t>
                      </a:r>
                    </a:p>
                  </a:txBody>
                  <a:tcPr marL="47625" marR="47625" marT="47625" marB="47625" anchor="ctr"/>
                </a:tc>
                <a:tc>
                  <a:txBody>
                    <a:bodyPr/>
                    <a:lstStyle/>
                    <a:p>
                      <a:pPr algn="l" rtl="0" fontAlgn="ctr"/>
                      <a:r>
                        <a:rPr lang="fr-FR" sz="1200" dirty="0">
                          <a:effectLst/>
                        </a:rPr>
                        <a:t>Description</a:t>
                      </a:r>
                    </a:p>
                  </a:txBody>
                  <a:tcPr marL="47625" marR="47625" marT="47625" marB="47625" anchor="ctr"/>
                </a:tc>
                <a:extLst>
                  <a:ext uri="{0D108BD9-81ED-4DB2-BD59-A6C34878D82A}">
                    <a16:rowId xmlns:a16="http://schemas.microsoft.com/office/drawing/2014/main" val="902563454"/>
                  </a:ext>
                </a:extLst>
              </a:tr>
              <a:tr h="370840">
                <a:tc>
                  <a:txBody>
                    <a:bodyPr/>
                    <a:lstStyle/>
                    <a:p>
                      <a:pPr rtl="0" fontAlgn="ctr"/>
                      <a:r>
                        <a:rPr lang="fr-FR" sz="1200" b="1">
                          <a:effectLst/>
                        </a:rPr>
                        <a:t>Mémoire axée sur les ports</a:t>
                      </a:r>
                    </a:p>
                  </a:txBody>
                  <a:tcPr marL="47625" marR="47625" marT="47625" marB="47625" anchor="ctr"/>
                </a:tc>
                <a:tc>
                  <a:txBody>
                    <a:bodyPr/>
                    <a:lstStyle/>
                    <a:p>
                      <a:pPr rtl="0" fontAlgn="ctr">
                        <a:buFont typeface="Arial" panose="020B0604020202020204" pitchFamily="34" charset="0"/>
                        <a:buChar char="•"/>
                      </a:pPr>
                      <a:r>
                        <a:rPr lang="fr-FR" sz="1200" b="0">
                          <a:effectLst/>
                        </a:rPr>
                        <a:t>Les trames sont stockées dans des files d'attente liées à des ports entrants et sortants spécifiques.</a:t>
                      </a:r>
                    </a:p>
                    <a:p>
                      <a:pPr rtl="0" fontAlgn="ctr">
                        <a:buFont typeface="Arial" panose="020B0604020202020204" pitchFamily="34" charset="0"/>
                        <a:buChar char="•"/>
                      </a:pPr>
                      <a:r>
                        <a:rPr lang="fr-FR" sz="1200" b="0">
                          <a:effectLst/>
                        </a:rPr>
                        <a:t>Une trame est transmise au port sortant uniquement si toutes les trames qui la précèdent dans la file d’attente ont été correctement transmises.</a:t>
                      </a:r>
                    </a:p>
                    <a:p>
                      <a:pPr rtl="0" fontAlgn="ctr">
                        <a:buFont typeface="Arial" panose="020B0604020202020204" pitchFamily="34" charset="0"/>
                        <a:buChar char="•"/>
                      </a:pPr>
                      <a:r>
                        <a:rPr lang="fr-FR" sz="1200" b="0">
                          <a:effectLst/>
                        </a:rPr>
                        <a:t>Une seule trame peut retarder la transmission de toutes les trames en mémoire si un port de destination est saturé.</a:t>
                      </a:r>
                    </a:p>
                    <a:p>
                      <a:pPr rtl="0" fontAlgn="ctr">
                        <a:buFont typeface="Arial" panose="020B0604020202020204" pitchFamily="34" charset="0"/>
                        <a:buChar char="•"/>
                      </a:pPr>
                      <a:r>
                        <a:rPr lang="fr-FR" sz="1200" b="0">
                          <a:effectLst/>
                        </a:rPr>
                        <a:t>Ce retard se produit, même si les autres trames peuvent être transmises à des ports de destination libres.</a:t>
                      </a:r>
                    </a:p>
                  </a:txBody>
                  <a:tcPr marL="47625" marR="47625" marT="47625" marB="47625" anchor="ctr"/>
                </a:tc>
                <a:extLst>
                  <a:ext uri="{0D108BD9-81ED-4DB2-BD59-A6C34878D82A}">
                    <a16:rowId xmlns:a16="http://schemas.microsoft.com/office/drawing/2014/main" val="4000291324"/>
                  </a:ext>
                </a:extLst>
              </a:tr>
              <a:tr h="422245">
                <a:tc>
                  <a:txBody>
                    <a:bodyPr/>
                    <a:lstStyle/>
                    <a:p>
                      <a:pPr rtl="0" fontAlgn="ctr"/>
                      <a:r>
                        <a:rPr lang="fr-FR" sz="1200" b="1">
                          <a:effectLst/>
                        </a:rPr>
                        <a:t>Mémoire partagée</a:t>
                      </a:r>
                    </a:p>
                  </a:txBody>
                  <a:tcPr marL="47625" marR="47625" marT="47625" marB="47625" anchor="ctr"/>
                </a:tc>
                <a:tc>
                  <a:txBody>
                    <a:bodyPr/>
                    <a:lstStyle/>
                    <a:p>
                      <a:pPr rtl="0" fontAlgn="ctr">
                        <a:buFont typeface="Arial" panose="020B0604020202020204" pitchFamily="34" charset="0"/>
                        <a:buChar char="•"/>
                      </a:pPr>
                      <a:r>
                        <a:rPr lang="fr-FR" sz="1200" b="0" dirty="0">
                          <a:effectLst/>
                        </a:rPr>
                        <a:t>Dépose toutes les trames dans un tampon de mémoire commun partagé par tous les ports de commutateur et la quantité de mémoire tampon requise par un port est allouée dynamiquement.</a:t>
                      </a:r>
                    </a:p>
                    <a:p>
                      <a:pPr rtl="0" fontAlgn="ctr">
                        <a:buFont typeface="Arial" panose="020B0604020202020204" pitchFamily="34" charset="0"/>
                        <a:buChar char="•"/>
                      </a:pPr>
                      <a:r>
                        <a:rPr lang="fr-FR" sz="1200" b="0" dirty="0">
                          <a:effectLst/>
                        </a:rPr>
                        <a:t>ce qui permet de recevoir le paquet sur un port et de le transmettre sur un autre, sans avoir à le déplacer vers une autre file d’attente.</a:t>
                      </a:r>
                    </a:p>
                  </a:txBody>
                  <a:tcPr marL="47625" marR="47625" marT="47625" marB="47625" anchor="ctr"/>
                </a:tc>
                <a:extLst>
                  <a:ext uri="{0D108BD9-81ED-4DB2-BD59-A6C34878D82A}">
                    <a16:rowId xmlns:a16="http://schemas.microsoft.com/office/drawing/2014/main" val="4232877066"/>
                  </a:ext>
                </a:extLst>
              </a:tr>
            </a:tbl>
          </a:graphicData>
        </a:graphic>
      </p:graphicFrame>
    </p:spTree>
    <p:extLst>
      <p:ext uri="{BB962C8B-B14F-4D97-AF65-F5344CB8AC3E}">
        <p14:creationId xmlns:p14="http://schemas.microsoft.com/office/powerpoint/2010/main" val="29889654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c15="http://schemas.microsoft.com/office/drawing/2012/chart" xmlns:c="http://schemas.openxmlformats.org/drawingml/2006/chart">
      <p:transition xmlns:p14="http://schemas.microsoft.com/office/powerpoint/2010/mai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31899"/>
            <a:ext cx="8345488" cy="731837"/>
          </a:xfrm>
        </p:spPr>
        <p:txBody>
          <a:bodyPr/>
          <a:lstStyle/>
          <a:p>
            <a:pPr rtl="0"/>
            <a:r>
              <a:rPr lang="fr-FR" sz="1600"/>
              <a:t>Méthodes de transmission et vitesses de commutation</a:t>
            </a:r>
            <a:r>
              <a:rPr lang="en-US" dirty="0"/>
              <a:t/>
            </a:r>
            <a:br>
              <a:rPr lang="en-US" dirty="0"/>
            </a:br>
            <a:r>
              <a:rPr lang="fr-FR" sz="2400"/>
              <a:t>Paramètres de duplex et de vitesse</a:t>
            </a:r>
          </a:p>
        </p:txBody>
      </p:sp>
      <p:sp>
        <p:nvSpPr>
          <p:cNvPr id="4" name="Content Placeholder 3">
            <a:extLst>
              <a:ext uri="{FF2B5EF4-FFF2-40B4-BE49-F238E27FC236}">
                <a16:creationId xmlns:a16="http://schemas.microsoft.com/office/drawing/2014/main" id="{1F3CA7BB-7E7C-7149-9859-4AA0DDEC8CC4}"/>
              </a:ext>
            </a:extLst>
          </p:cNvPr>
          <p:cNvSpPr>
            <a:spLocks noGrp="1"/>
          </p:cNvSpPr>
          <p:nvPr>
            <p:ph idx="1"/>
          </p:nvPr>
        </p:nvSpPr>
        <p:spPr>
          <a:xfrm>
            <a:off x="474662" y="763736"/>
            <a:ext cx="8280057" cy="3657998"/>
          </a:xfrm>
        </p:spPr>
        <p:txBody>
          <a:bodyPr/>
          <a:lstStyle/>
          <a:p>
            <a:pPr marL="0" indent="0" algn="l" rtl="0"/>
            <a:r>
              <a:rPr lang="fr-FR" sz="1600">
                <a:solidFill>
                  <a:srgbClr val="000000"/>
                </a:solidFill>
              </a:rPr>
              <a:t>Les paramètres de bande passante et de mode duplex de chaque port de commutateur sont des paramètres fondamentaux. Il est essentiel que ceux du port de commutateur et des périphériques connectés (ordinateur ou autre commutateur) soient en adéquation.</a:t>
            </a:r>
          </a:p>
          <a:p>
            <a:pPr marL="0" indent="0" algn="l"/>
            <a:endParaRPr lang="en-US" sz="1600" dirty="0">
              <a:solidFill>
                <a:srgbClr val="000000"/>
              </a:solidFill>
            </a:endParaRPr>
          </a:p>
          <a:p>
            <a:pPr marL="0" indent="0" algn="l" rtl="0"/>
            <a:r>
              <a:rPr lang="fr-FR" sz="1600">
                <a:solidFill>
                  <a:srgbClr val="000000"/>
                </a:solidFill>
              </a:rPr>
              <a:t>Deux types de paramètres bidirectionnels sont employés pour les communications dans un réseau Ethernet :</a:t>
            </a:r>
          </a:p>
          <a:p>
            <a:pPr marL="358835" lvl="1" indent="-285750" rtl="0">
              <a:buFont typeface="Arial" panose="020B0604020202020204" pitchFamily="34" charset="0"/>
              <a:buChar char="•"/>
            </a:pPr>
            <a:r>
              <a:rPr lang="fr-FR" sz="1600" b="1">
                <a:solidFill>
                  <a:srgbClr val="000000"/>
                </a:solidFill>
              </a:rPr>
              <a:t>Mode duplex intégral</a:t>
            </a:r>
            <a:r>
              <a:rPr lang="fr-FR" sz="1600">
                <a:solidFill>
                  <a:srgbClr val="000000"/>
                </a:solidFill>
              </a:rPr>
              <a:t> - Les deux extrémités de la connexion peuvent envoyer et recevoir des données simultanément.</a:t>
            </a:r>
          </a:p>
          <a:p>
            <a:pPr marL="358835" lvl="1" indent="-285750" rtl="0">
              <a:buFont typeface="Arial" panose="020B0604020202020204" pitchFamily="34" charset="0"/>
              <a:buChar char="•"/>
            </a:pPr>
            <a:r>
              <a:rPr lang="fr-FR" sz="1600" b="1">
                <a:solidFill>
                  <a:srgbClr val="000000"/>
                </a:solidFill>
              </a:rPr>
              <a:t>Mode semi-duplex</a:t>
            </a:r>
            <a:r>
              <a:rPr lang="fr-FR" sz="1600">
                <a:solidFill>
                  <a:srgbClr val="000000"/>
                </a:solidFill>
              </a:rPr>
              <a:t> : une seule extrémité de la connexion peut envoyer des données à la fois.</a:t>
            </a:r>
          </a:p>
          <a:p>
            <a:pPr marL="0" indent="0" algn="l"/>
            <a:endParaRPr lang="en-US" sz="1600" dirty="0">
              <a:solidFill>
                <a:srgbClr val="000000"/>
              </a:solidFill>
            </a:endParaRPr>
          </a:p>
          <a:p>
            <a:pPr marL="0" indent="0" algn="l" rtl="0"/>
            <a:r>
              <a:rPr lang="fr-FR" sz="1600">
                <a:solidFill>
                  <a:srgbClr val="000000"/>
                </a:solidFill>
              </a:rPr>
              <a:t>La négociation automatique est une option proposée sur la plupart des commutateurs Ethernet et des cartes réseau. Elle permet l'échange automatique d'informations sur le débit et le mode duplex entre deux périphériques.</a:t>
            </a:r>
          </a:p>
          <a:p>
            <a:pPr marL="0" indent="0" algn="l"/>
            <a:endParaRPr lang="en-US" sz="1600" b="1" dirty="0">
              <a:solidFill>
                <a:srgbClr val="000000"/>
              </a:solidFill>
            </a:endParaRPr>
          </a:p>
          <a:p>
            <a:pPr marL="0" indent="0" algn="l" rtl="0"/>
            <a:r>
              <a:rPr lang="fr-FR" sz="1600" b="1">
                <a:solidFill>
                  <a:srgbClr val="000000"/>
                </a:solidFill>
              </a:rPr>
              <a:t>Remarque</a:t>
            </a:r>
            <a:r>
              <a:rPr lang="fr-FR" sz="1600">
                <a:solidFill>
                  <a:srgbClr val="000000"/>
                </a:solidFill>
              </a:rPr>
              <a:t>: les ports Gigabit Ethernet ne fonctionnent qu'en duplex intégral.</a:t>
            </a:r>
            <a:r>
              <a:rPr lang="fr-FR" sz="1600" b="1">
                <a:solidFill>
                  <a:srgbClr val="000000"/>
                </a:solidFill>
              </a:rPr>
              <a:t> </a:t>
            </a:r>
          </a:p>
        </p:txBody>
      </p:sp>
    </p:spTree>
    <p:extLst>
      <p:ext uri="{BB962C8B-B14F-4D97-AF65-F5344CB8AC3E}">
        <p14:creationId xmlns:p14="http://schemas.microsoft.com/office/powerpoint/2010/main" val="40554031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c15="http://schemas.microsoft.com/office/drawing/2012/chart" xmlns:c="http://schemas.openxmlformats.org/drawingml/2006/chart">
      <p:transition xmlns:p14="http://schemas.microsoft.com/office/powerpoint/2010/mai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88160"/>
            <a:ext cx="7598042" cy="929640"/>
          </a:xfrm>
        </p:spPr>
        <p:txBody>
          <a:bodyPr/>
          <a:lstStyle/>
          <a:p>
            <a:pPr rtl="0"/>
            <a:r>
              <a:rPr lang="fr-FR">
                <a:solidFill>
                  <a:schemeClr val="accent5">
                    <a:lumMod val="40000"/>
                    <a:lumOff val="60000"/>
                  </a:schemeClr>
                </a:solidFill>
              </a:rPr>
              <a:t>7.1 Trames Ethernet</a:t>
            </a:r>
          </a:p>
        </p:txBody>
      </p:sp>
    </p:spTree>
    <p:custDataLst>
      <p:tags r:id="rId1"/>
    </p:custDataLst>
    <p:extLst>
      <p:ext uri="{BB962C8B-B14F-4D97-AF65-F5344CB8AC3E}">
        <p14:creationId xmlns:p14="http://schemas.microsoft.com/office/powerpoint/2010/main" val="673099643"/>
      </p:ext>
    </p:extLst>
  </p:cSld>
  <p:clrMapOvr>
    <a:masterClrMapping/>
  </p:clrMapOvr>
  <p:transition spd="slow">
    <p:wip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31899"/>
            <a:ext cx="8345488" cy="731837"/>
          </a:xfrm>
        </p:spPr>
        <p:txBody>
          <a:bodyPr/>
          <a:lstStyle/>
          <a:p>
            <a:pPr rtl="0"/>
            <a:r>
              <a:rPr lang="fr-FR" sz="1600"/>
              <a:t>Méthodes de transmission et vitesses de commutation</a:t>
            </a:r>
            <a:r>
              <a:rPr lang="en-US" dirty="0"/>
              <a:t/>
            </a:r>
            <a:br>
              <a:rPr lang="en-US" dirty="0"/>
            </a:br>
            <a:r>
              <a:rPr lang="fr-FR" sz="2400"/>
              <a:t>Paramètres de duplex et de vitesse</a:t>
            </a:r>
          </a:p>
        </p:txBody>
      </p:sp>
      <p:sp>
        <p:nvSpPr>
          <p:cNvPr id="5" name="Content Placeholder 4">
            <a:extLst>
              <a:ext uri="{FF2B5EF4-FFF2-40B4-BE49-F238E27FC236}">
                <a16:creationId xmlns:a16="http://schemas.microsoft.com/office/drawing/2014/main" id="{EAF5B935-3345-4044-9B1C-FFAA3841A95F}"/>
              </a:ext>
            </a:extLst>
          </p:cNvPr>
          <p:cNvSpPr>
            <a:spLocks noGrp="1"/>
          </p:cNvSpPr>
          <p:nvPr>
            <p:ph idx="1"/>
          </p:nvPr>
        </p:nvSpPr>
        <p:spPr>
          <a:xfrm>
            <a:off x="474662" y="763736"/>
            <a:ext cx="8280057" cy="2140258"/>
          </a:xfrm>
        </p:spPr>
        <p:txBody>
          <a:bodyPr/>
          <a:lstStyle/>
          <a:p>
            <a:pPr marL="342900" indent="-342900" algn="l" rtl="0">
              <a:buFont typeface="Arial" panose="020B0604020202020204" pitchFamily="34" charset="0"/>
              <a:buChar char="•"/>
            </a:pPr>
            <a:r>
              <a:rPr lang="fr-FR" sz="1400" dirty="0">
                <a:solidFill>
                  <a:srgbClr val="000000"/>
                </a:solidFill>
              </a:rPr>
              <a:t>Le </a:t>
            </a:r>
            <a:r>
              <a:rPr lang="fr-FR" sz="1400" dirty="0" err="1">
                <a:solidFill>
                  <a:srgbClr val="000000"/>
                </a:solidFill>
              </a:rPr>
              <a:t>conflict</a:t>
            </a:r>
            <a:r>
              <a:rPr lang="fr-FR" sz="1400" dirty="0">
                <a:solidFill>
                  <a:srgbClr val="000000"/>
                </a:solidFill>
              </a:rPr>
              <a:t> du mode duplex est l'une des causes les plus fréquentes de problèmes de performances sur les liaisons Ethernet 10/100 Mbps. Il se produit lorsqu'un port sur la liaison fonctionne en semi-duplex tandis que l'autre port fonctionne en mode duplex intégral.</a:t>
            </a:r>
          </a:p>
          <a:p>
            <a:pPr marL="342900" indent="-342900" algn="l" rtl="0">
              <a:buFont typeface="Arial" panose="020B0604020202020204" pitchFamily="34" charset="0"/>
              <a:buChar char="•"/>
            </a:pPr>
            <a:r>
              <a:rPr lang="fr-FR" sz="1400" dirty="0">
                <a:solidFill>
                  <a:srgbClr val="000000"/>
                </a:solidFill>
              </a:rPr>
              <a:t>Cela se produit lorsque l'un des ports ou les deux ports d'une liaison sont réinitialisés et qu'après le processus de négociation automatique, les deux partenaires de la liaison ne possèdent plus la même configuration. </a:t>
            </a:r>
          </a:p>
          <a:p>
            <a:pPr marL="342900" indent="-342900" algn="l" rtl="0">
              <a:buFont typeface="Arial" panose="020B0604020202020204" pitchFamily="34" charset="0"/>
              <a:buChar char="•"/>
            </a:pPr>
            <a:r>
              <a:rPr lang="fr-FR" sz="1400" dirty="0">
                <a:solidFill>
                  <a:srgbClr val="000000"/>
                </a:solidFill>
              </a:rPr>
              <a:t>Le problème peut également survenir lorsque des utilisateurs reconfigurent un côté d'une liaison et oublient d'en faire autant de l'autre côté. La négociation automatique doit être soit activée soit désactivée des deux côtés. La meilleure pratique consiste à configurer les deux ports de commutateur Ethernet en duplex intégral.</a:t>
            </a:r>
          </a:p>
        </p:txBody>
      </p:sp>
      <p:pic>
        <p:nvPicPr>
          <p:cNvPr id="7" name="Picture 6">
            <a:extLst>
              <a:ext uri="{FF2B5EF4-FFF2-40B4-BE49-F238E27FC236}">
                <a16:creationId xmlns:a16="http://schemas.microsoft.com/office/drawing/2014/main" id="{E391F5F5-84B2-074A-ADD6-27895E0506BE}"/>
              </a:ext>
            </a:extLst>
          </p:cNvPr>
          <p:cNvPicPr>
            <a:picLocks noChangeAspect="1"/>
          </p:cNvPicPr>
          <p:nvPr/>
        </p:nvPicPr>
        <p:blipFill>
          <a:blip r:embed="rId3"/>
          <a:stretch>
            <a:fillRect/>
          </a:stretch>
        </p:blipFill>
        <p:spPr>
          <a:xfrm>
            <a:off x="1210704" y="3143250"/>
            <a:ext cx="6722591" cy="1540781"/>
          </a:xfrm>
          <a:prstGeom prst="rect">
            <a:avLst/>
          </a:prstGeom>
        </p:spPr>
      </p:pic>
    </p:spTree>
    <p:extLst>
      <p:ext uri="{BB962C8B-B14F-4D97-AF65-F5344CB8AC3E}">
        <p14:creationId xmlns:p14="http://schemas.microsoft.com/office/powerpoint/2010/main" val="3833202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c15="http://schemas.microsoft.com/office/drawing/2012/chart" xmlns:c="http://schemas.openxmlformats.org/drawingml/2006/chart">
      <p:transition xmlns:p14="http://schemas.microsoft.com/office/powerpoint/2010/mai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31899"/>
            <a:ext cx="8345488" cy="731837"/>
          </a:xfrm>
        </p:spPr>
        <p:txBody>
          <a:bodyPr/>
          <a:lstStyle/>
          <a:p>
            <a:pPr rtl="0"/>
            <a:r>
              <a:rPr lang="fr-FR" sz="1600"/>
              <a:t>Méthodes de transmission et vitesses de commutation</a:t>
            </a:r>
            <a:r>
              <a:rPr lang="en-US" dirty="0"/>
              <a:t/>
            </a:r>
            <a:br>
              <a:rPr lang="en-US" dirty="0"/>
            </a:br>
            <a:r>
              <a:rPr lang="fr-FR" sz="2400"/>
              <a:t>Auto-MDIX</a:t>
            </a:r>
          </a:p>
        </p:txBody>
      </p:sp>
      <p:sp>
        <p:nvSpPr>
          <p:cNvPr id="4" name="Content Placeholder 3">
            <a:extLst>
              <a:ext uri="{FF2B5EF4-FFF2-40B4-BE49-F238E27FC236}">
                <a16:creationId xmlns:a16="http://schemas.microsoft.com/office/drawing/2014/main" id="{1F3CA7BB-7E7C-7149-9859-4AA0DDEC8CC4}"/>
              </a:ext>
            </a:extLst>
          </p:cNvPr>
          <p:cNvSpPr>
            <a:spLocks noGrp="1"/>
          </p:cNvSpPr>
          <p:nvPr>
            <p:ph idx="1"/>
          </p:nvPr>
        </p:nvSpPr>
        <p:spPr>
          <a:xfrm>
            <a:off x="474662" y="763736"/>
            <a:ext cx="8280057" cy="3657998"/>
          </a:xfrm>
        </p:spPr>
        <p:txBody>
          <a:bodyPr/>
          <a:lstStyle/>
          <a:p>
            <a:pPr marL="0" indent="0" algn="l" rtl="0"/>
            <a:r>
              <a:rPr lang="fr-FR" sz="1600">
                <a:solidFill>
                  <a:srgbClr val="000000"/>
                </a:solidFill>
              </a:rPr>
              <a:t>Les connexions entre les appareils nécessitaient une fois l'utilisation d'un câble croisé ou d'un câble direct. Le type de câble requis dépendait du type de dispositifs d'interconnexion.</a:t>
            </a:r>
          </a:p>
          <a:p>
            <a:pPr marL="0" indent="0" algn="l" rtl="0"/>
            <a:r>
              <a:rPr lang="fr-FR" sz="1600" b="1">
                <a:solidFill>
                  <a:srgbClr val="000000"/>
                </a:solidFill>
              </a:rPr>
              <a:t>Remarque</a:t>
            </a:r>
            <a:r>
              <a:rPr lang="fr-FR" sz="1600">
                <a:solidFill>
                  <a:srgbClr val="000000"/>
                </a:solidFill>
              </a:rPr>
              <a:t> : Une connexion directe entre un routeur et un hôte nécessite une connexion croisée. </a:t>
            </a:r>
          </a:p>
          <a:p>
            <a:pPr marL="0" indent="0" algn="l"/>
            <a:endParaRPr lang="en-US" sz="1600" dirty="0">
              <a:solidFill>
                <a:srgbClr val="000000"/>
              </a:solidFill>
            </a:endParaRPr>
          </a:p>
          <a:p>
            <a:pPr marL="285750" indent="-285750" algn="l" rtl="0">
              <a:buFont typeface="Arial" panose="020B0604020202020204" pitchFamily="34" charset="0"/>
              <a:buChar char="•"/>
            </a:pPr>
            <a:r>
              <a:rPr lang="fr-FR" sz="1600">
                <a:solidFill>
                  <a:srgbClr val="000000"/>
                </a:solidFill>
              </a:rPr>
              <a:t>Désormais, la plupart des commutateurs prennent en charge la fonction de commutation automatique d'interface en fonction du support (auto-MDIX). Lorsque vous activez cette fonction, le commutateur détecte le type de câble connecté au port et configure les interfaces en conséquence. </a:t>
            </a:r>
          </a:p>
          <a:p>
            <a:pPr marL="285750" indent="-285750" algn="l" rtl="0">
              <a:buFont typeface="Arial" panose="020B0604020202020204" pitchFamily="34" charset="0"/>
              <a:buChar char="•"/>
            </a:pPr>
            <a:r>
              <a:rPr lang="fr-FR" sz="1600">
                <a:solidFill>
                  <a:srgbClr val="000000"/>
                </a:solidFill>
              </a:rPr>
              <a:t>La fonction Auto-MDIX est activée par défaut sur les commutateurs qui fonctionnent avec la version Cisco IOS 12.2(18)SE ou une version ultérieure. Toutefois, la fonctionnalité peut être désactivée. Pour cette raison, vous devez toujours utiliser le type de câble correct et ne pas compter sur la fonction Auto-MDIX. </a:t>
            </a:r>
          </a:p>
          <a:p>
            <a:pPr marL="285750" indent="-285750" algn="l" rtl="0">
              <a:buFont typeface="Arial" panose="020B0604020202020204" pitchFamily="34" charset="0"/>
              <a:buChar char="•"/>
            </a:pPr>
            <a:r>
              <a:rPr lang="fr-FR" sz="1600">
                <a:solidFill>
                  <a:srgbClr val="000000"/>
                </a:solidFill>
              </a:rPr>
              <a:t>Auto-MDIX peut être réactivé à l'aide de la commande </a:t>
            </a:r>
            <a:r>
              <a:rPr lang="fr-FR" sz="1600" b="1">
                <a:solidFill>
                  <a:srgbClr val="000000"/>
                </a:solidFill>
              </a:rPr>
              <a:t>mdix auto</a:t>
            </a:r>
            <a:r>
              <a:rPr lang="fr-FR" sz="1600">
                <a:solidFill>
                  <a:srgbClr val="000000"/>
                </a:solidFill>
              </a:rPr>
              <a:t> interface configuration.</a:t>
            </a:r>
          </a:p>
          <a:p>
            <a:pPr marL="285750" indent="-285750" algn="l">
              <a:buFont typeface="Arial" panose="020B0604020202020204" pitchFamily="34" charset="0"/>
              <a:buChar char="•"/>
            </a:pPr>
            <a:endParaRPr lang="en-US" sz="1600" dirty="0">
              <a:solidFill>
                <a:srgbClr val="000000"/>
              </a:solidFill>
            </a:endParaRPr>
          </a:p>
        </p:txBody>
      </p:sp>
    </p:spTree>
    <p:extLst>
      <p:ext uri="{BB962C8B-B14F-4D97-AF65-F5344CB8AC3E}">
        <p14:creationId xmlns:p14="http://schemas.microsoft.com/office/powerpoint/2010/main" val="10765376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c15="http://schemas.microsoft.com/office/drawing/2012/chart" xmlns:c="http://schemas.openxmlformats.org/drawingml/2006/chart">
      <p:transition xmlns:p14="http://schemas.microsoft.com/office/powerpoint/2010/mai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pPr rtl="0"/>
            <a:r>
              <a:rPr lang="fr-FR" sz="1600">
                <a:latin typeface="Arial" charset="0"/>
              </a:rPr>
              <a:t>Module Pratique et Questionnaire</a:t>
            </a:r>
            <a:r>
              <a:rPr lang="en-US" dirty="0">
                <a:latin typeface="Arial" charset="0"/>
              </a:rPr>
              <a:t/>
            </a:r>
            <a:br>
              <a:rPr lang="en-US" dirty="0">
                <a:latin typeface="Arial" charset="0"/>
              </a:rPr>
            </a:br>
            <a:r>
              <a:rPr lang="fr-FR">
                <a:latin typeface="Arial" charset="0"/>
              </a:rPr>
              <a:t>Qu'est-ce que j'ai appris dans ce module?</a:t>
            </a:r>
          </a:p>
        </p:txBody>
      </p:sp>
      <p:sp>
        <p:nvSpPr>
          <p:cNvPr id="3" name="Content Placeholder 2">
            <a:extLst>
              <a:ext uri="{FF2B5EF4-FFF2-40B4-BE49-F238E27FC236}">
                <a16:creationId xmlns:a16="http://schemas.microsoft.com/office/drawing/2014/main" id="{D93A55FA-1939-6742-B7CE-57C0035303DD}"/>
              </a:ext>
            </a:extLst>
          </p:cNvPr>
          <p:cNvSpPr>
            <a:spLocks noGrp="1"/>
          </p:cNvSpPr>
          <p:nvPr>
            <p:ph idx="1"/>
          </p:nvPr>
        </p:nvSpPr>
        <p:spPr/>
        <p:txBody>
          <a:bodyPr/>
          <a:lstStyle/>
          <a:p>
            <a:pPr rtl="0">
              <a:spcBef>
                <a:spcPts val="0"/>
              </a:spcBef>
              <a:spcAft>
                <a:spcPts val="0"/>
              </a:spcAft>
              <a:buFont typeface="Arial" panose="020B0604020202020204" pitchFamily="34" charset="0"/>
              <a:buChar char="•"/>
            </a:pPr>
            <a:r>
              <a:rPr lang="fr-FR" sz="1600" b="1" dirty="0">
                <a:solidFill>
                  <a:srgbClr val="FF0000"/>
                </a:solidFill>
              </a:rPr>
              <a:t>Il fonctionne au niveau de la couche liaison de données et de la couche physique. Les normes Ethernet définissent à la fois les protocoles de la couche 2 et les technologies de la couche 1. </a:t>
            </a:r>
          </a:p>
          <a:p>
            <a:pPr rtl="0">
              <a:spcBef>
                <a:spcPts val="0"/>
              </a:spcBef>
              <a:spcAft>
                <a:spcPts val="0"/>
              </a:spcAft>
              <a:buFont typeface="Arial" panose="020B0604020202020204" pitchFamily="34" charset="0"/>
              <a:buChar char="•"/>
            </a:pPr>
            <a:r>
              <a:rPr lang="fr-FR" sz="1600" b="1" dirty="0">
                <a:solidFill>
                  <a:srgbClr val="FF0000"/>
                </a:solidFill>
              </a:rPr>
              <a:t>Ethernet utilise les sous-couches LLC et MAC de la couche de liaison de données pour fonctionner. </a:t>
            </a:r>
          </a:p>
          <a:p>
            <a:pPr rtl="0">
              <a:spcBef>
                <a:spcPts val="0"/>
              </a:spcBef>
              <a:spcAft>
                <a:spcPts val="0"/>
              </a:spcAft>
              <a:buFont typeface="Arial" panose="020B0604020202020204" pitchFamily="34" charset="0"/>
              <a:buChar char="•"/>
            </a:pPr>
            <a:r>
              <a:rPr lang="fr-FR" sz="1600" b="1" dirty="0">
                <a:solidFill>
                  <a:srgbClr val="FF0000"/>
                </a:solidFill>
              </a:rPr>
              <a:t>Les champs de trame Ethernet sont : préambule et délimiteur de trame de départ, adresse MAC de destination, adresse MAC source, </a:t>
            </a:r>
            <a:r>
              <a:rPr lang="fr-FR" sz="1600" b="1" dirty="0" err="1">
                <a:solidFill>
                  <a:srgbClr val="FF0000"/>
                </a:solidFill>
              </a:rPr>
              <a:t>EtherType</a:t>
            </a:r>
            <a:r>
              <a:rPr lang="fr-FR" sz="1600" b="1" dirty="0">
                <a:solidFill>
                  <a:srgbClr val="FF0000"/>
                </a:solidFill>
              </a:rPr>
              <a:t>, données et FCS.</a:t>
            </a:r>
          </a:p>
          <a:p>
            <a:pPr rtl="0">
              <a:spcBef>
                <a:spcPts val="0"/>
              </a:spcBef>
              <a:spcAft>
                <a:spcPts val="0"/>
              </a:spcAft>
              <a:buFont typeface="Arial" panose="020B0604020202020204" pitchFamily="34" charset="0"/>
              <a:buChar char="•"/>
            </a:pPr>
            <a:r>
              <a:rPr lang="fr-FR" sz="1600" dirty="0"/>
              <a:t>L'adressage MAC fournit une méthode d'identification des périphériques au couche de liaison de données du modèle OSI. </a:t>
            </a:r>
          </a:p>
          <a:p>
            <a:pPr rtl="0">
              <a:spcBef>
                <a:spcPts val="0"/>
              </a:spcBef>
              <a:spcAft>
                <a:spcPts val="0"/>
              </a:spcAft>
              <a:buFont typeface="Arial" panose="020B0604020202020204" pitchFamily="34" charset="0"/>
              <a:buChar char="•"/>
            </a:pPr>
            <a:r>
              <a:rPr lang="fr-FR" sz="1600" dirty="0"/>
              <a:t>Une adresse MAC Ethernet est une adresse 48 bits exprimée en 12 chiffres hexadécimaux. </a:t>
            </a:r>
          </a:p>
          <a:p>
            <a:pPr rtl="0">
              <a:spcBef>
                <a:spcPts val="0"/>
              </a:spcBef>
              <a:spcAft>
                <a:spcPts val="0"/>
              </a:spcAft>
              <a:buFont typeface="Arial" panose="020B0604020202020204" pitchFamily="34" charset="0"/>
              <a:buChar char="•"/>
            </a:pPr>
            <a:r>
              <a:rPr lang="fr-FR" sz="1600" dirty="0"/>
              <a:t>Lorsqu'un périphérique transfère un message à un réseau Ethernet, l'en-tête Ethernet inclut les adresses MAC source et de destination. Avec Ethernet, des adresses MAC différentes sont utilisées pour la monodiffusion (unicast), la multidiffusion (multicast) et la diffusion (broadcast) sur la couche 2.</a:t>
            </a:r>
          </a:p>
        </p:txBody>
      </p:sp>
    </p:spTree>
    <p:custDataLst>
      <p:tags r:id="rId1"/>
    </p:custDataLst>
    <p:extLst>
      <p:ext uri="{BB962C8B-B14F-4D97-AF65-F5344CB8AC3E}">
        <p14:creationId xmlns:p14="http://schemas.microsoft.com/office/powerpoint/2010/main" val="2548999575"/>
      </p:ext>
    </p:extLst>
  </p:cSld>
  <p:clrMapOvr>
    <a:masterClrMapping/>
  </p:clrMapOvr>
  <p:transition spd="slow">
    <p:wip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pPr rtl="0"/>
            <a:r>
              <a:rPr lang="fr-FR" sz="1600">
                <a:latin typeface="Arial" charset="0"/>
              </a:rPr>
              <a:t>Module pratique et questionnaire</a:t>
            </a:r>
            <a:r>
              <a:rPr lang="en-US" dirty="0">
                <a:latin typeface="Arial" charset="0"/>
              </a:rPr>
              <a:t/>
            </a:r>
            <a:br>
              <a:rPr lang="en-US" dirty="0">
                <a:latin typeface="Arial" charset="0"/>
              </a:rPr>
            </a:br>
            <a:r>
              <a:rPr lang="fr-FR">
                <a:latin typeface="Arial" charset="0"/>
              </a:rPr>
              <a:t>Qu'est-ce que j'ai appris dans ce module? (suite)</a:t>
            </a:r>
          </a:p>
        </p:txBody>
      </p:sp>
      <p:sp>
        <p:nvSpPr>
          <p:cNvPr id="3" name="Content Placeholder 2">
            <a:extLst>
              <a:ext uri="{FF2B5EF4-FFF2-40B4-BE49-F238E27FC236}">
                <a16:creationId xmlns:a16="http://schemas.microsoft.com/office/drawing/2014/main" id="{D93A55FA-1939-6742-B7CE-57C0035303DD}"/>
              </a:ext>
            </a:extLst>
          </p:cNvPr>
          <p:cNvSpPr>
            <a:spLocks noGrp="1"/>
          </p:cNvSpPr>
          <p:nvPr>
            <p:ph idx="1"/>
          </p:nvPr>
        </p:nvSpPr>
        <p:spPr/>
        <p:txBody>
          <a:bodyPr/>
          <a:lstStyle/>
          <a:p>
            <a:pPr rtl="0">
              <a:spcBef>
                <a:spcPts val="0"/>
              </a:spcBef>
              <a:spcAft>
                <a:spcPts val="0"/>
              </a:spcAft>
              <a:buFont typeface="Arial" panose="020B0604020202020204" pitchFamily="34" charset="0"/>
              <a:buChar char="•"/>
            </a:pPr>
            <a:r>
              <a:rPr lang="fr-FR" sz="1600"/>
              <a:t>Les décisions d'un commutateur Ethernet de couche 2 du concernant la transmission de données reposent uniquement sur les adresses MAC Ethernet de couche 2. </a:t>
            </a:r>
          </a:p>
          <a:p>
            <a:pPr rtl="0">
              <a:spcBef>
                <a:spcPts val="0"/>
              </a:spcBef>
              <a:spcAft>
                <a:spcPts val="0"/>
              </a:spcAft>
              <a:buFont typeface="Arial" panose="020B0604020202020204" pitchFamily="34" charset="0"/>
              <a:buChar char="•"/>
            </a:pPr>
            <a:r>
              <a:rPr lang="fr-FR" sz="1600"/>
              <a:t>Le commutateur crée la table d'adresses MAC de manière dynamique en examinant l'adresse MAC source des trames reçues sur un port. </a:t>
            </a:r>
          </a:p>
          <a:p>
            <a:pPr rtl="0">
              <a:spcBef>
                <a:spcPts val="0"/>
              </a:spcBef>
              <a:spcAft>
                <a:spcPts val="0"/>
              </a:spcAft>
              <a:buFont typeface="Arial" panose="020B0604020202020204" pitchFamily="34" charset="0"/>
              <a:buChar char="•"/>
            </a:pPr>
            <a:r>
              <a:rPr lang="fr-FR" sz="1600"/>
              <a:t>Pour transmettre les trames, le commutateur recherche une correspondance entre l'adresse MAC de destination qui figure dans la trame et une entrée de la table d'adresses MAC. </a:t>
            </a:r>
          </a:p>
          <a:p>
            <a:pPr rtl="0">
              <a:spcBef>
                <a:spcPts val="0"/>
              </a:spcBef>
              <a:spcAft>
                <a:spcPts val="0"/>
              </a:spcAft>
              <a:buFont typeface="Arial" panose="020B0604020202020204" pitchFamily="34" charset="0"/>
              <a:buChar char="•"/>
            </a:pPr>
            <a:r>
              <a:rPr lang="fr-FR" sz="1600"/>
              <a:t>Les commutateurs utilisent l'une des méthodes suivantes de transmission des données entre des ports réseau: Les deux types de méthodes de commutation Cut-through sont Fast-forward et Fragment-free. </a:t>
            </a:r>
          </a:p>
          <a:p>
            <a:pPr rtl="0">
              <a:spcBef>
                <a:spcPts val="0"/>
              </a:spcBef>
              <a:spcAft>
                <a:spcPts val="0"/>
              </a:spcAft>
              <a:buFont typeface="Arial" panose="020B0604020202020204" pitchFamily="34" charset="0"/>
              <a:buChar char="•"/>
            </a:pPr>
            <a:r>
              <a:rPr lang="fr-FR" sz="1600"/>
              <a:t>Deux méthodes de mise en mémoire tampon sont la mémoire basée sur le port et la mémoire partagée. </a:t>
            </a:r>
          </a:p>
          <a:p>
            <a:pPr rtl="0">
              <a:spcBef>
                <a:spcPts val="0"/>
              </a:spcBef>
              <a:spcAft>
                <a:spcPts val="0"/>
              </a:spcAft>
              <a:buFont typeface="Arial" panose="020B0604020202020204" pitchFamily="34" charset="0"/>
              <a:buChar char="•"/>
            </a:pPr>
            <a:r>
              <a:rPr lang="fr-FR" sz="1600"/>
              <a:t>Deux types de paramètres duplex sont employés pour les communications sur les réseaux Ethernet: le mode semi-duplex et le mode duplex intégral. </a:t>
            </a:r>
          </a:p>
        </p:txBody>
      </p:sp>
    </p:spTree>
    <p:custDataLst>
      <p:tags r:id="rId1"/>
    </p:custDataLst>
    <p:extLst>
      <p:ext uri="{BB962C8B-B14F-4D97-AF65-F5344CB8AC3E}">
        <p14:creationId xmlns:p14="http://schemas.microsoft.com/office/powerpoint/2010/main" val="168620875"/>
      </p:ext>
    </p:extLst>
  </p:cSld>
  <p:clrMapOvr>
    <a:masterClrMapping/>
  </p:clrMapOvr>
  <p:transition spd="slow">
    <p:wip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6321" name="Rectangle 2"/>
          <p:cNvSpPr>
            <a:spLocks noGrp="1" noChangeArrowheads="1"/>
          </p:cNvSpPr>
          <p:nvPr>
            <p:ph type="title"/>
          </p:nvPr>
        </p:nvSpPr>
        <p:spPr>
          <a:xfrm>
            <a:off x="1" y="41394"/>
            <a:ext cx="9144000" cy="609056"/>
          </a:xfrm>
        </p:spPr>
        <p:txBody>
          <a:bodyPr/>
          <a:lstStyle/>
          <a:p>
            <a:pPr rtl="0" eaLnBrk="1" hangingPunct="1"/>
            <a:r>
              <a:rPr lang="fr-FR" sz="1600">
                <a:latin typeface="Arial" charset="0"/>
              </a:rPr>
              <a:t>Module 7: Ethernet Switching</a:t>
            </a:r>
            <a:r>
              <a:rPr lang="en-US" dirty="0">
                <a:latin typeface="Arial" charset="0"/>
              </a:rPr>
              <a:t/>
            </a:r>
            <a:br>
              <a:rPr lang="en-US" dirty="0">
                <a:latin typeface="Arial" charset="0"/>
              </a:rPr>
            </a:br>
            <a:r>
              <a:rPr lang="fr-FR">
                <a:latin typeface="Arial" charset="0"/>
              </a:rPr>
              <a:t>New Terms and Commands</a:t>
            </a:r>
          </a:p>
        </p:txBody>
      </p:sp>
      <p:sp>
        <p:nvSpPr>
          <p:cNvPr id="2" name="Content Placeholder 1">
            <a:extLst>
              <a:ext uri="{FF2B5EF4-FFF2-40B4-BE49-F238E27FC236}">
                <a16:creationId xmlns:a16="http://schemas.microsoft.com/office/drawing/2014/main" id="{C3353614-7F17-DC4C-A95A-616BC6DF8431}"/>
              </a:ext>
            </a:extLst>
          </p:cNvPr>
          <p:cNvSpPr>
            <a:spLocks noGrp="1"/>
          </p:cNvSpPr>
          <p:nvPr>
            <p:ph idx="1"/>
          </p:nvPr>
        </p:nvSpPr>
        <p:spPr/>
        <p:txBody>
          <a:bodyPr/>
          <a:lstStyle/>
          <a:p>
            <a:pPr rtl="0">
              <a:buFont typeface="Arial" panose="020B0604020202020204" pitchFamily="34" charset="0"/>
              <a:buChar char="•"/>
            </a:pPr>
            <a:r>
              <a:rPr lang="fr-FR" sz="1600"/>
              <a:t>Store-and-Forward Switching</a:t>
            </a:r>
          </a:p>
          <a:p>
            <a:pPr rtl="0">
              <a:buFont typeface="Arial" panose="020B0604020202020204" pitchFamily="34" charset="0"/>
              <a:buChar char="•"/>
            </a:pPr>
            <a:r>
              <a:rPr lang="fr-FR" sz="1600"/>
              <a:t>Cut-through Switching</a:t>
            </a:r>
          </a:p>
          <a:p>
            <a:pPr rtl="0">
              <a:buFont typeface="Arial" panose="020B0604020202020204" pitchFamily="34" charset="0"/>
              <a:buChar char="•"/>
            </a:pPr>
            <a:r>
              <a:rPr lang="fr-FR" sz="1600"/>
              <a:t>Fast-Forward Switching</a:t>
            </a:r>
          </a:p>
          <a:p>
            <a:pPr rtl="0">
              <a:buFont typeface="Arial" panose="020B0604020202020204" pitchFamily="34" charset="0"/>
              <a:buChar char="•"/>
            </a:pPr>
            <a:r>
              <a:rPr lang="fr-FR" sz="1600"/>
              <a:t>Fragment-free Switching</a:t>
            </a:r>
          </a:p>
          <a:p>
            <a:pPr rtl="0">
              <a:buFont typeface="Arial" panose="020B0604020202020204" pitchFamily="34" charset="0"/>
              <a:buChar char="•"/>
            </a:pPr>
            <a:r>
              <a:rPr lang="fr-FR" sz="1600"/>
              <a:t>OUI (Organizationally Unique Identifier)</a:t>
            </a:r>
          </a:p>
          <a:p>
            <a:pPr rtl="0">
              <a:buFont typeface="Arial" panose="020B0604020202020204" pitchFamily="34" charset="0"/>
              <a:buChar char="•"/>
            </a:pPr>
            <a:r>
              <a:rPr lang="fr-FR" sz="1600"/>
              <a:t>ARP (Address Resolution Protocol)</a:t>
            </a:r>
          </a:p>
          <a:p>
            <a:pPr rtl="0">
              <a:buFont typeface="Arial" panose="020B0604020202020204" pitchFamily="34" charset="0"/>
              <a:buChar char="•"/>
            </a:pPr>
            <a:r>
              <a:rPr lang="fr-FR" sz="1600"/>
              <a:t>ND (Neighbor Discovery)</a:t>
            </a:r>
          </a:p>
          <a:p>
            <a:pPr rtl="0">
              <a:buFont typeface="Arial" panose="020B0604020202020204" pitchFamily="34" charset="0"/>
              <a:buChar char="•"/>
            </a:pPr>
            <a:r>
              <a:rPr lang="fr-FR" sz="1600"/>
              <a:t>Port-based memory</a:t>
            </a:r>
          </a:p>
          <a:p>
            <a:pPr rtl="0">
              <a:buFont typeface="Arial" panose="020B0604020202020204" pitchFamily="34" charset="0"/>
              <a:buChar char="•"/>
            </a:pPr>
            <a:r>
              <a:rPr lang="fr-FR" sz="1600"/>
              <a:t>Shared memory</a:t>
            </a:r>
          </a:p>
          <a:p>
            <a:pPr rtl="0">
              <a:buFont typeface="Arial" panose="020B0604020202020204" pitchFamily="34" charset="0"/>
              <a:buChar char="•"/>
            </a:pPr>
            <a:r>
              <a:rPr lang="fr-FR" sz="1600"/>
              <a:t>Auto-MDIX</a:t>
            </a:r>
          </a:p>
        </p:txBody>
      </p:sp>
    </p:spTree>
    <p:custDataLst>
      <p:tags r:id="rId1"/>
    </p:custDataLst>
    <p:extLst>
      <p:ext uri="{BB962C8B-B14F-4D97-AF65-F5344CB8AC3E}">
        <p14:creationId xmlns:p14="http://schemas.microsoft.com/office/powerpoint/2010/main" val="3271745509"/>
      </p:ext>
    </p:extLst>
  </p:cSld>
  <p:clrMapOvr>
    <a:masterClrMapping/>
  </p:clrMapOvr>
  <p:transition spd="slow">
    <p:wip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161826" y="1462742"/>
            <a:ext cx="7663914" cy="1270941"/>
          </a:xfrm>
        </p:spPr>
        <p:txBody>
          <a:bodyPr/>
          <a:lstStyle/>
          <a:p>
            <a:pPr rtl="0"/>
            <a:r>
              <a:rPr lang="fr-FR" sz="4600" dirty="0">
                <a:solidFill>
                  <a:schemeClr val="accent5">
                    <a:lumMod val="40000"/>
                    <a:lumOff val="60000"/>
                  </a:schemeClr>
                </a:solidFill>
              </a:rPr>
              <a:t>Module 8 : Couche Réseau</a:t>
            </a:r>
          </a:p>
        </p:txBody>
      </p:sp>
      <p:sp>
        <p:nvSpPr>
          <p:cNvPr id="7" name="Subtitle 6"/>
          <p:cNvSpPr>
            <a:spLocks noGrp="1"/>
          </p:cNvSpPr>
          <p:nvPr>
            <p:ph type="subTitle" idx="1"/>
          </p:nvPr>
        </p:nvSpPr>
        <p:spPr>
          <a:xfrm>
            <a:off x="469497" y="3809526"/>
            <a:ext cx="2368954" cy="902174"/>
          </a:xfrm>
        </p:spPr>
        <p:txBody>
          <a:bodyPr/>
          <a:lstStyle/>
          <a:p>
            <a:pPr rtl="0"/>
            <a:r>
              <a:rPr lang="fr-FR">
                <a:solidFill>
                  <a:schemeClr val="accent5">
                    <a:lumMod val="40000"/>
                    <a:lumOff val="60000"/>
                  </a:schemeClr>
                </a:solidFill>
              </a:rPr>
              <a:t>Présentation des réseaux V7.0 (ITN)</a:t>
            </a:r>
          </a:p>
          <a:p>
            <a:endParaRPr lang="en-US" dirty="0"/>
          </a:p>
        </p:txBody>
      </p:sp>
    </p:spTree>
    <p:custDataLst>
      <p:tags r:id="rId1"/>
    </p:custDataLst>
    <p:extLst>
      <p:ext uri="{BB962C8B-B14F-4D97-AF65-F5344CB8AC3E}">
        <p14:creationId xmlns:p14="http://schemas.microsoft.com/office/powerpoint/2010/main" val="4131390548"/>
      </p:ext>
    </p:extLst>
  </p:cSld>
  <p:clrMapOvr>
    <a:masterClrMapping/>
  </p:clrMapOvr>
  <p:transition spd="slow">
    <p:wip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33"/>
          <p:cNvSpPr>
            <a:spLocks noGrp="1" noChangeArrowheads="1"/>
          </p:cNvSpPr>
          <p:nvPr>
            <p:ph type="title"/>
          </p:nvPr>
        </p:nvSpPr>
        <p:spPr>
          <a:xfrm>
            <a:off x="1" y="41394"/>
            <a:ext cx="9144000" cy="612812"/>
          </a:xfrm>
        </p:spPr>
        <p:txBody>
          <a:bodyPr/>
          <a:lstStyle/>
          <a:p>
            <a:pPr rtl="0" eaLnBrk="1" hangingPunct="1"/>
            <a:r>
              <a:rPr lang="fr-FR"/>
              <a:t>Module 8: Rubriques</a:t>
            </a:r>
          </a:p>
        </p:txBody>
      </p:sp>
      <p:sp>
        <p:nvSpPr>
          <p:cNvPr id="6147" name="Rectangle 34"/>
          <p:cNvSpPr>
            <a:spLocks noGrp="1" noChangeArrowheads="1"/>
          </p:cNvSpPr>
          <p:nvPr>
            <p:ph idx="1"/>
          </p:nvPr>
        </p:nvSpPr>
        <p:spPr>
          <a:xfrm>
            <a:off x="99461" y="654206"/>
            <a:ext cx="8769026" cy="281711"/>
          </a:xfrm>
        </p:spPr>
        <p:txBody>
          <a:bodyPr/>
          <a:lstStyle/>
          <a:p>
            <a:pPr marL="0" indent="0" rtl="0">
              <a:spcBef>
                <a:spcPct val="30000"/>
              </a:spcBef>
              <a:buNone/>
            </a:pPr>
            <a:r>
              <a:rPr lang="fr-FR"/>
              <a:t>Qu'est-ce que je vais apprendre dans ce module?</a:t>
            </a:r>
          </a:p>
          <a:p>
            <a:pPr marL="0" indent="0">
              <a:spcBef>
                <a:spcPct val="30000"/>
              </a:spcBef>
              <a:buNone/>
            </a:pPr>
            <a:endParaRPr lang="en-US" dirty="0"/>
          </a:p>
          <a:p>
            <a:pPr marL="89297" indent="0">
              <a:spcBef>
                <a:spcPct val="30000"/>
              </a:spcBef>
              <a:buNone/>
            </a:pPr>
            <a:endParaRPr lang="en-US" dirty="0"/>
          </a:p>
          <a:p>
            <a:pPr marL="89297" indent="0">
              <a:spcBef>
                <a:spcPct val="30000"/>
              </a:spcBef>
              <a:buNone/>
            </a:pPr>
            <a:endParaRPr lang="en-US" dirty="0"/>
          </a:p>
        </p:txBody>
      </p:sp>
      <p:graphicFrame>
        <p:nvGraphicFramePr>
          <p:cNvPr id="3" name="Table 2"/>
          <p:cNvGraphicFramePr>
            <a:graphicFrameLocks noGrp="1"/>
          </p:cNvGraphicFramePr>
          <p:nvPr>
            <p:extLst/>
          </p:nvPr>
        </p:nvGraphicFramePr>
        <p:xfrm>
          <a:off x="522512" y="1140033"/>
          <a:ext cx="8348355" cy="3194447"/>
        </p:xfrm>
        <a:graphic>
          <a:graphicData uri="http://schemas.openxmlformats.org/drawingml/2006/table">
            <a:tbl>
              <a:tblPr firstRow="1" firstCol="1" bandRow="1">
                <a:tableStyleId>{5C22544A-7EE6-4342-B048-85BDC9FD1C3A}</a:tableStyleId>
              </a:tblPr>
              <a:tblGrid>
                <a:gridCol w="2715120">
                  <a:extLst>
                    <a:ext uri="{9D8B030D-6E8A-4147-A177-3AD203B41FA5}">
                      <a16:colId xmlns:a16="http://schemas.microsoft.com/office/drawing/2014/main" val="20000"/>
                    </a:ext>
                  </a:extLst>
                </a:gridCol>
                <a:gridCol w="5633235">
                  <a:extLst>
                    <a:ext uri="{9D8B030D-6E8A-4147-A177-3AD203B41FA5}">
                      <a16:colId xmlns:a16="http://schemas.microsoft.com/office/drawing/2014/main" val="20001"/>
                    </a:ext>
                  </a:extLst>
                </a:gridCol>
              </a:tblGrid>
              <a:tr h="201216">
                <a:tc>
                  <a:txBody>
                    <a:bodyPr/>
                    <a:lstStyle/>
                    <a:p>
                      <a:pPr rtl="0"/>
                      <a:r>
                        <a:rPr lang="fr-FR" b="1">
                          <a:effectLst/>
                        </a:rPr>
                        <a:t>Titre du rubrique</a:t>
                      </a:r>
                    </a:p>
                  </a:txBody>
                  <a:tcPr anchor="ctr"/>
                </a:tc>
                <a:tc>
                  <a:txBody>
                    <a:bodyPr/>
                    <a:lstStyle/>
                    <a:p>
                      <a:pPr rtl="0"/>
                      <a:r>
                        <a:rPr lang="fr-FR" b="1"/>
                        <a:t>Objectif du rubrique</a:t>
                      </a:r>
                    </a:p>
                  </a:txBody>
                  <a:tcPr anchor="ctr"/>
                </a:tc>
                <a:extLst>
                  <a:ext uri="{0D108BD9-81ED-4DB2-BD59-A6C34878D82A}">
                    <a16:rowId xmlns:a16="http://schemas.microsoft.com/office/drawing/2014/main" val="10000"/>
                  </a:ext>
                </a:extLst>
              </a:tr>
              <a:tr h="402431">
                <a:tc>
                  <a:txBody>
                    <a:bodyPr/>
                    <a:lstStyle/>
                    <a:p>
                      <a:pPr rtl="0"/>
                      <a:r>
                        <a:rPr lang="fr-FR" b="1"/>
                        <a:t>Caractéristiques de la couche réseau</a:t>
                      </a:r>
                    </a:p>
                  </a:txBody>
                  <a:tcPr anchor="ctr"/>
                </a:tc>
                <a:tc>
                  <a:txBody>
                    <a:bodyPr/>
                    <a:lstStyle/>
                    <a:p>
                      <a:pPr rtl="0"/>
                      <a:r>
                        <a:rPr lang="fr-FR"/>
                        <a:t>Expliquer comment la couche réseau utilise les protocoles IP pour des communications fiables.</a:t>
                      </a:r>
                    </a:p>
                  </a:txBody>
                  <a:tcPr anchor="ctr"/>
                </a:tc>
                <a:extLst>
                  <a:ext uri="{0D108BD9-81ED-4DB2-BD59-A6C34878D82A}">
                    <a16:rowId xmlns:a16="http://schemas.microsoft.com/office/drawing/2014/main" val="10001"/>
                  </a:ext>
                </a:extLst>
              </a:tr>
              <a:tr h="402431">
                <a:tc>
                  <a:txBody>
                    <a:bodyPr/>
                    <a:lstStyle/>
                    <a:p>
                      <a:pPr rtl="0"/>
                      <a:r>
                        <a:rPr lang="fr-FR" b="1"/>
                        <a:t>Paquet IPv4</a:t>
                      </a:r>
                    </a:p>
                  </a:txBody>
                  <a:tcPr anchor="ctr"/>
                </a:tc>
                <a:tc>
                  <a:txBody>
                    <a:bodyPr/>
                    <a:lstStyle/>
                    <a:p>
                      <a:pPr rtl="0"/>
                      <a:r>
                        <a:rPr lang="fr-FR"/>
                        <a:t>Expliquer le rôle des principaux champs d'en-tête dans le paquet IPv4.</a:t>
                      </a:r>
                    </a:p>
                  </a:txBody>
                  <a:tcPr anchor="ctr"/>
                </a:tc>
                <a:extLst>
                  <a:ext uri="{0D108BD9-81ED-4DB2-BD59-A6C34878D82A}">
                    <a16:rowId xmlns:a16="http://schemas.microsoft.com/office/drawing/2014/main" val="10002"/>
                  </a:ext>
                </a:extLst>
              </a:tr>
              <a:tr h="402431">
                <a:tc>
                  <a:txBody>
                    <a:bodyPr/>
                    <a:lstStyle/>
                    <a:p>
                      <a:pPr rtl="0"/>
                      <a:r>
                        <a:rPr lang="fr-FR" b="1"/>
                        <a:t>Paquet IPv6</a:t>
                      </a:r>
                    </a:p>
                  </a:txBody>
                  <a:tcPr anchor="ctr"/>
                </a:tc>
                <a:tc>
                  <a:txBody>
                    <a:bodyPr/>
                    <a:lstStyle/>
                    <a:p>
                      <a:pPr rtl="0"/>
                      <a:r>
                        <a:rPr lang="fr-FR"/>
                        <a:t>Expliquer le rôle des principaux champs d'en-tête dans le paquet IPv6.</a:t>
                      </a:r>
                    </a:p>
                  </a:txBody>
                  <a:tcPr anchor="ctr"/>
                </a:tc>
                <a:extLst>
                  <a:ext uri="{0D108BD9-81ED-4DB2-BD59-A6C34878D82A}">
                    <a16:rowId xmlns:a16="http://schemas.microsoft.com/office/drawing/2014/main" val="10003"/>
                  </a:ext>
                </a:extLst>
              </a:tr>
              <a:tr h="603647">
                <a:tc>
                  <a:txBody>
                    <a:bodyPr/>
                    <a:lstStyle/>
                    <a:p>
                      <a:pPr rtl="0"/>
                      <a:r>
                        <a:rPr lang="fr-FR" b="1"/>
                        <a:t>Méthode de routage des hôtes</a:t>
                      </a:r>
                    </a:p>
                  </a:txBody>
                  <a:tcPr anchor="ctr"/>
                </a:tc>
                <a:tc>
                  <a:txBody>
                    <a:bodyPr/>
                    <a:lstStyle/>
                    <a:p>
                      <a:pPr rtl="0"/>
                      <a:r>
                        <a:rPr lang="fr-FR"/>
                        <a:t>Expliquer de quelle manière les périphériques réseau utilisent les tables de routage pour diriger les paquets vers un réseau de destination.</a:t>
                      </a:r>
                    </a:p>
                  </a:txBody>
                  <a:tcPr anchor="ctr"/>
                </a:tc>
                <a:extLst>
                  <a:ext uri="{0D108BD9-81ED-4DB2-BD59-A6C34878D82A}">
                    <a16:rowId xmlns:a16="http://schemas.microsoft.com/office/drawing/2014/main" val="10004"/>
                  </a:ext>
                </a:extLst>
              </a:tr>
              <a:tr h="603647">
                <a:tc>
                  <a:txBody>
                    <a:bodyPr/>
                    <a:lstStyle/>
                    <a:p>
                      <a:pPr rtl="0"/>
                      <a:r>
                        <a:rPr lang="fr-FR" b="1"/>
                        <a:t>Tables de routage des routeurs</a:t>
                      </a:r>
                    </a:p>
                  </a:txBody>
                  <a:tcPr anchor="ctr"/>
                </a:tc>
                <a:tc>
                  <a:txBody>
                    <a:bodyPr/>
                    <a:lstStyle/>
                    <a:p>
                      <a:pPr rtl="0"/>
                      <a:r>
                        <a:rPr lang="fr-FR"/>
                        <a:t>Expliquer la fonction des champs dans la table de routage d'un routeur.</a:t>
                      </a:r>
                    </a:p>
                  </a:txBody>
                  <a:tcPr anchor="ctr"/>
                </a:tc>
                <a:extLst>
                  <a:ext uri="{0D108BD9-81ED-4DB2-BD59-A6C34878D82A}">
                    <a16:rowId xmlns:a16="http://schemas.microsoft.com/office/drawing/2014/main" val="10005"/>
                  </a:ext>
                </a:extLst>
              </a:tr>
            </a:tbl>
          </a:graphicData>
        </a:graphic>
      </p:graphicFrame>
    </p:spTree>
    <p:custDataLst>
      <p:tags r:id="rId1"/>
    </p:custDataLst>
    <p:extLst>
      <p:ext uri="{BB962C8B-B14F-4D97-AF65-F5344CB8AC3E}">
        <p14:creationId xmlns:p14="http://schemas.microsoft.com/office/powerpoint/2010/main" val="1246068567"/>
      </p:ext>
    </p:extLst>
  </p:cSld>
  <p:clrMapOvr>
    <a:masterClrMapping/>
  </p:clrMapOvr>
  <p:transition spd="slow">
    <p:wip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915409"/>
            <a:ext cx="7598042" cy="1802391"/>
          </a:xfrm>
        </p:spPr>
        <p:txBody>
          <a:bodyPr/>
          <a:lstStyle/>
          <a:p>
            <a:pPr rtl="0"/>
            <a:r>
              <a:rPr lang="fr-FR">
                <a:solidFill>
                  <a:schemeClr val="accent5">
                    <a:lumMod val="40000"/>
                    <a:lumOff val="60000"/>
                  </a:schemeClr>
                </a:solidFill>
              </a:rPr>
              <a:t>8.1 Caractéristiques de la couche réseau</a:t>
            </a:r>
          </a:p>
        </p:txBody>
      </p:sp>
    </p:spTree>
    <p:custDataLst>
      <p:tags r:id="rId1"/>
    </p:custDataLst>
    <p:extLst>
      <p:ext uri="{BB962C8B-B14F-4D97-AF65-F5344CB8AC3E}">
        <p14:creationId xmlns:p14="http://schemas.microsoft.com/office/powerpoint/2010/main" val="3552573778"/>
      </p:ext>
    </p:extLst>
  </p:cSld>
  <p:clrMapOvr>
    <a:masterClrMapping/>
  </p:clrMapOvr>
  <p:transition spd="slow">
    <p:wip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1" y="41393"/>
            <a:ext cx="5270088" cy="789880"/>
          </a:xfrm>
        </p:spPr>
        <p:txBody>
          <a:bodyPr/>
          <a:lstStyle/>
          <a:p>
            <a:pPr rtl="0"/>
            <a:r>
              <a:rPr lang="fr-FR" sz="1600"/>
              <a:t>Caractéristiques de la couche réseau</a:t>
            </a:r>
            <a:r>
              <a:rPr lang="en-US" altLang="en-US" dirty="0"/>
              <a:t/>
            </a:r>
            <a:br>
              <a:rPr lang="en-US" altLang="en-US" dirty="0"/>
            </a:br>
            <a:r>
              <a:rPr lang="fr-FR"/>
              <a:t>Couche réseau</a:t>
            </a:r>
          </a:p>
        </p:txBody>
      </p:sp>
      <p:sp>
        <p:nvSpPr>
          <p:cNvPr id="2" name="Content Placeholder 1"/>
          <p:cNvSpPr>
            <a:spLocks noGrp="1"/>
          </p:cNvSpPr>
          <p:nvPr>
            <p:ph idx="1"/>
          </p:nvPr>
        </p:nvSpPr>
        <p:spPr>
          <a:xfrm>
            <a:off x="118753" y="834570"/>
            <a:ext cx="5151336" cy="3176991"/>
          </a:xfrm>
        </p:spPr>
        <p:txBody>
          <a:bodyPr/>
          <a:lstStyle/>
          <a:p>
            <a:pPr rtl="0">
              <a:buFont typeface="Arial" panose="020B0604020202020204" pitchFamily="34" charset="0"/>
              <a:buChar char="•"/>
            </a:pPr>
            <a:r>
              <a:rPr lang="fr-FR" sz="1600"/>
              <a:t>Fournit des services qui permettent aux périphériques finaux d'échanger des données</a:t>
            </a:r>
          </a:p>
          <a:p>
            <a:pPr rtl="0">
              <a:buFont typeface="Arial" panose="020B0604020202020204" pitchFamily="34" charset="0"/>
              <a:buChar char="•"/>
            </a:pPr>
            <a:r>
              <a:rPr lang="fr-FR" sz="1600"/>
              <a:t>IP version 4 (IPv4) et IP version 6 (IPv6) sont les principaux protocoles de communication de couche réseau.</a:t>
            </a:r>
          </a:p>
          <a:p>
            <a:pPr rtl="0">
              <a:buFont typeface="Arial" panose="020B0604020202020204" pitchFamily="34" charset="0"/>
              <a:buChar char="•"/>
            </a:pPr>
            <a:r>
              <a:rPr lang="fr-FR" sz="1600"/>
              <a:t>La couche réseau effectue quatre opérations de base :</a:t>
            </a:r>
          </a:p>
          <a:p>
            <a:pPr lvl="1" rtl="0">
              <a:buFont typeface="Arial" panose="020B0604020202020204" pitchFamily="34" charset="0"/>
              <a:buChar char="•"/>
            </a:pPr>
            <a:r>
              <a:rPr lang="fr-FR" sz="1600"/>
              <a:t>Adressage des périphériques finaux</a:t>
            </a:r>
          </a:p>
          <a:p>
            <a:pPr lvl="1" rtl="0">
              <a:buFont typeface="Arial" panose="020B0604020202020204" pitchFamily="34" charset="0"/>
              <a:buChar char="•"/>
            </a:pPr>
            <a:r>
              <a:rPr lang="fr-FR" sz="1600"/>
              <a:t>Encapsulation</a:t>
            </a:r>
          </a:p>
          <a:p>
            <a:pPr lvl="1" rtl="0">
              <a:buFont typeface="Arial" panose="020B0604020202020204" pitchFamily="34" charset="0"/>
              <a:buChar char="•"/>
            </a:pPr>
            <a:r>
              <a:rPr lang="fr-FR" sz="1600"/>
              <a:t>Routage</a:t>
            </a:r>
          </a:p>
          <a:p>
            <a:pPr lvl="1" rtl="0">
              <a:buFont typeface="Arial" panose="020B0604020202020204" pitchFamily="34" charset="0"/>
              <a:buChar char="•"/>
            </a:pPr>
            <a:r>
              <a:rPr lang="fr-FR" sz="1600"/>
              <a:t>Désencapsulation</a:t>
            </a:r>
          </a:p>
        </p:txBody>
      </p:sp>
      <p:pic>
        <p:nvPicPr>
          <p:cNvPr id="5" name="Picture 4"/>
          <p:cNvPicPr>
            <a:picLocks noChangeAspect="1"/>
          </p:cNvPicPr>
          <p:nvPr/>
        </p:nvPicPr>
        <p:blipFill>
          <a:blip r:embed="rId4"/>
          <a:stretch>
            <a:fillRect/>
          </a:stretch>
        </p:blipFill>
        <p:spPr>
          <a:xfrm>
            <a:off x="5351862" y="100234"/>
            <a:ext cx="3067269" cy="2016517"/>
          </a:xfrm>
          <a:prstGeom prst="rect">
            <a:avLst/>
          </a:prstGeom>
        </p:spPr>
      </p:pic>
      <p:pic>
        <p:nvPicPr>
          <p:cNvPr id="7" name="Picture 6"/>
          <p:cNvPicPr>
            <a:picLocks noChangeAspect="1"/>
          </p:cNvPicPr>
          <p:nvPr/>
        </p:nvPicPr>
        <p:blipFill>
          <a:blip r:embed="rId5"/>
          <a:stretch>
            <a:fillRect/>
          </a:stretch>
        </p:blipFill>
        <p:spPr>
          <a:xfrm>
            <a:off x="5270088" y="2355550"/>
            <a:ext cx="3230819" cy="2458145"/>
          </a:xfrm>
          <a:prstGeom prst="rect">
            <a:avLst/>
          </a:prstGeom>
        </p:spPr>
      </p:pic>
    </p:spTree>
    <p:custDataLst>
      <p:tags r:id="rId1"/>
    </p:custDataLst>
    <p:extLst>
      <p:ext uri="{BB962C8B-B14F-4D97-AF65-F5344CB8AC3E}">
        <p14:creationId xmlns:p14="http://schemas.microsoft.com/office/powerpoint/2010/main" val="3344435129"/>
      </p:ext>
    </p:extLst>
  </p:cSld>
  <p:clrMapOvr>
    <a:masterClrMapping/>
  </p:clrMapOvr>
  <p:transition spd="slow">
    <p:wip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rtl="0"/>
            <a:r>
              <a:rPr lang="fr-FR" sz="1600"/>
              <a:t>Caractéristiques de la couche réseau</a:t>
            </a:r>
            <a:r>
              <a:rPr lang="en-US" altLang="en-US" dirty="0"/>
              <a:t/>
            </a:r>
            <a:br>
              <a:rPr lang="en-US" altLang="en-US" dirty="0"/>
            </a:br>
            <a:r>
              <a:rPr lang="fr-FR"/>
              <a:t>Encapsulation de l'IP</a:t>
            </a:r>
          </a:p>
        </p:txBody>
      </p:sp>
      <p:sp>
        <p:nvSpPr>
          <p:cNvPr id="8195" name="Rectangle 6"/>
          <p:cNvSpPr>
            <a:spLocks noGrp="1" noChangeArrowheads="1"/>
          </p:cNvSpPr>
          <p:nvPr>
            <p:ph idx="1"/>
          </p:nvPr>
        </p:nvSpPr>
        <p:spPr>
          <a:xfrm>
            <a:off x="124609" y="905949"/>
            <a:ext cx="3700139" cy="3764374"/>
          </a:xfrm>
        </p:spPr>
        <p:txBody>
          <a:bodyPr/>
          <a:lstStyle/>
          <a:p>
            <a:pPr rtl="0">
              <a:buFont typeface="Arial" panose="020B0604020202020204" pitchFamily="34" charset="0"/>
              <a:buChar char="•"/>
            </a:pPr>
            <a:r>
              <a:rPr lang="fr-FR" sz="1600"/>
              <a:t>Le protocole IP encapsule le segment de couche transport.</a:t>
            </a:r>
          </a:p>
          <a:p>
            <a:pPr rtl="0">
              <a:buFont typeface="Arial" panose="020B0604020202020204" pitchFamily="34" charset="0"/>
              <a:buChar char="•"/>
            </a:pPr>
            <a:r>
              <a:rPr lang="fr-FR" sz="1600"/>
              <a:t>IP peut utiliser un paquet IPv4 ou IPv6 et n'affecte pas le segment de couche 4.</a:t>
            </a:r>
          </a:p>
          <a:p>
            <a:pPr rtl="0">
              <a:buFont typeface="Arial" panose="020B0604020202020204" pitchFamily="34" charset="0"/>
              <a:buChar char="•"/>
            </a:pPr>
            <a:r>
              <a:rPr lang="fr-FR" sz="1600"/>
              <a:t>Les paquets IP seront examinés par tous les périphériques de couche 3 lorsqu'ils traversent le réseau.</a:t>
            </a:r>
          </a:p>
          <a:p>
            <a:pPr rtl="0">
              <a:buFont typeface="Arial" panose="020B0604020202020204" pitchFamily="34" charset="0"/>
              <a:buChar char="•"/>
            </a:pPr>
            <a:r>
              <a:rPr lang="fr-FR" sz="1600"/>
              <a:t>L'adresse IP est identique de la source à la destination.</a:t>
            </a:r>
          </a:p>
          <a:p>
            <a:pPr marL="0" indent="0" rtl="0">
              <a:buNone/>
            </a:pPr>
            <a:r>
              <a:rPr lang="fr-FR" sz="1600" b="1"/>
              <a:t>Remarque: </a:t>
            </a:r>
            <a:r>
              <a:rPr lang="fr-FR" sz="1600"/>
              <a:t>le NAT modifiera l'adressage, mais sera abordé dans un module ultérieur.</a:t>
            </a:r>
          </a:p>
          <a:p>
            <a:pPr lvl="1"/>
            <a:endParaRPr lang="en-US" dirty="0">
              <a:effectLst/>
            </a:endParaRPr>
          </a:p>
        </p:txBody>
      </p:sp>
      <p:pic>
        <p:nvPicPr>
          <p:cNvPr id="2" name="Picture 1"/>
          <p:cNvPicPr>
            <a:picLocks noChangeAspect="1"/>
          </p:cNvPicPr>
          <p:nvPr/>
        </p:nvPicPr>
        <p:blipFill>
          <a:blip r:embed="rId3"/>
          <a:stretch>
            <a:fillRect/>
          </a:stretch>
        </p:blipFill>
        <p:spPr>
          <a:xfrm>
            <a:off x="3824747" y="905949"/>
            <a:ext cx="5126909" cy="2906924"/>
          </a:xfrm>
          <a:prstGeom prst="rect">
            <a:avLst/>
          </a:prstGeom>
        </p:spPr>
      </p:pic>
    </p:spTree>
    <p:extLst>
      <p:ext uri="{BB962C8B-B14F-4D97-AF65-F5344CB8AC3E}">
        <p14:creationId xmlns:p14="http://schemas.microsoft.com/office/powerpoint/2010/main" val="2784255592"/>
      </p:ext>
    </p:extLst>
  </p:cSld>
  <p:clrMapOvr>
    <a:masterClrMapping/>
  </p:clrMapOvr>
  <p:transition spd="slow">
    <p:wip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pPr rtl="0"/>
            <a:r>
              <a:rPr lang="fr-FR" sz="1600"/>
              <a:t>Trames Ethernet</a:t>
            </a:r>
            <a:r>
              <a:rPr lang="en-US" dirty="0"/>
              <a:t/>
            </a:r>
            <a:br>
              <a:rPr lang="en-US" dirty="0"/>
            </a:br>
            <a:r>
              <a:rPr lang="fr-FR" sz="2400"/>
              <a:t>Encapsulation Ethernet</a:t>
            </a:r>
          </a:p>
        </p:txBody>
      </p:sp>
      <p:sp>
        <p:nvSpPr>
          <p:cNvPr id="8" name="Content Placeholder 7">
            <a:extLst>
              <a:ext uri="{FF2B5EF4-FFF2-40B4-BE49-F238E27FC236}">
                <a16:creationId xmlns:a16="http://schemas.microsoft.com/office/drawing/2014/main" id="{0739FE46-949D-5848-A3FF-68AA0B91430B}"/>
              </a:ext>
            </a:extLst>
          </p:cNvPr>
          <p:cNvSpPr>
            <a:spLocks noGrp="1"/>
          </p:cNvSpPr>
          <p:nvPr>
            <p:ph idx="1"/>
          </p:nvPr>
        </p:nvSpPr>
        <p:spPr>
          <a:xfrm>
            <a:off x="474662" y="731837"/>
            <a:ext cx="3364449" cy="3689897"/>
          </a:xfrm>
        </p:spPr>
        <p:txBody>
          <a:bodyPr/>
          <a:lstStyle/>
          <a:p>
            <a:pPr marL="342900" indent="-342900" algn="l" rtl="0">
              <a:buFont typeface="Arial" panose="020B0604020202020204" pitchFamily="34" charset="0"/>
              <a:buChar char="•"/>
            </a:pPr>
            <a:r>
              <a:rPr lang="fr-FR">
                <a:solidFill>
                  <a:srgbClr val="000000"/>
                </a:solidFill>
              </a:rPr>
              <a:t>Il fonctionne au niveau de la couche liaison de données et de la couche physique.</a:t>
            </a:r>
          </a:p>
          <a:p>
            <a:pPr marL="342900" indent="-342900" algn="l" rtl="0">
              <a:buFont typeface="Arial" panose="020B0604020202020204" pitchFamily="34" charset="0"/>
              <a:buChar char="•"/>
            </a:pPr>
            <a:r>
              <a:rPr lang="fr-FR">
                <a:solidFill>
                  <a:srgbClr val="000000"/>
                </a:solidFill>
              </a:rPr>
              <a:t>Ethernet est une famille de technologies de réseau définies par les normes IEEE 802.2 et 802.3.</a:t>
            </a:r>
          </a:p>
        </p:txBody>
      </p:sp>
      <p:pic>
        <p:nvPicPr>
          <p:cNvPr id="4" name="Picture 3">
            <a:extLst>
              <a:ext uri="{FF2B5EF4-FFF2-40B4-BE49-F238E27FC236}">
                <a16:creationId xmlns:a16="http://schemas.microsoft.com/office/drawing/2014/main" id="{0D9ED349-78FE-6946-8E1B-0C6059771B2C}"/>
              </a:ext>
            </a:extLst>
          </p:cNvPr>
          <p:cNvPicPr>
            <a:picLocks noChangeAspect="1"/>
          </p:cNvPicPr>
          <p:nvPr/>
        </p:nvPicPr>
        <p:blipFill>
          <a:blip r:embed="rId3"/>
          <a:stretch>
            <a:fillRect/>
          </a:stretch>
        </p:blipFill>
        <p:spPr>
          <a:xfrm>
            <a:off x="3944473" y="731837"/>
            <a:ext cx="4734478" cy="3463645"/>
          </a:xfrm>
          <a:prstGeom prst="rect">
            <a:avLst/>
          </a:prstGeom>
        </p:spPr>
      </p:pic>
    </p:spTree>
    <p:extLst>
      <p:ext uri="{BB962C8B-B14F-4D97-AF65-F5344CB8AC3E}">
        <p14:creationId xmlns:p14="http://schemas.microsoft.com/office/powerpoint/2010/main" val="1671064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c15="http://schemas.microsoft.com/office/drawing/2012/chart" xmlns:c="http://schemas.openxmlformats.org/drawingml/2006/chart">
      <p:transition xmlns:p14="http://schemas.microsoft.com/office/powerpoint/2010/mai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rtl="0"/>
            <a:r>
              <a:rPr lang="fr-FR" sz="1600"/>
              <a:t>Caractéristiques de la couche réseau</a:t>
            </a:r>
            <a:r>
              <a:rPr lang="en-US" altLang="en-US" dirty="0"/>
              <a:t/>
            </a:r>
            <a:br>
              <a:rPr lang="en-US" altLang="en-US" dirty="0"/>
            </a:br>
            <a:r>
              <a:rPr lang="fr-FR"/>
              <a:t>Caractéristiques de l'IP</a:t>
            </a:r>
          </a:p>
        </p:txBody>
      </p:sp>
      <p:sp>
        <p:nvSpPr>
          <p:cNvPr id="8195" name="Rectangle 6"/>
          <p:cNvSpPr>
            <a:spLocks noGrp="1" noChangeArrowheads="1"/>
          </p:cNvSpPr>
          <p:nvPr>
            <p:ph idx="1"/>
          </p:nvPr>
        </p:nvSpPr>
        <p:spPr>
          <a:xfrm>
            <a:off x="124608" y="894073"/>
            <a:ext cx="9019391" cy="1947450"/>
          </a:xfrm>
        </p:spPr>
        <p:txBody>
          <a:bodyPr/>
          <a:lstStyle/>
          <a:p>
            <a:pPr marL="0" indent="0" rtl="0">
              <a:buNone/>
            </a:pPr>
            <a:r>
              <a:rPr lang="fr-FR" sz="1800" dirty="0"/>
              <a:t>IP est conçu pour avoir de faibles frais généraux et peut être décrit comme :</a:t>
            </a:r>
          </a:p>
          <a:p>
            <a:pPr lvl="1" rtl="0"/>
            <a:r>
              <a:rPr lang="fr-FR" sz="1800" dirty="0"/>
              <a:t>Sans connexion </a:t>
            </a:r>
          </a:p>
          <a:p>
            <a:pPr lvl="1"/>
            <a:r>
              <a:rPr lang="fr-FR" sz="1800" dirty="0"/>
              <a:t>Acheminement au </a:t>
            </a:r>
            <a:r>
              <a:rPr lang="fr-FR" sz="1800" dirty="0" smtClean="0"/>
              <a:t>mieux « </a:t>
            </a:r>
            <a:r>
              <a:rPr lang="fr-FR" b="1" dirty="0"/>
              <a:t>Meilleur </a:t>
            </a:r>
            <a:r>
              <a:rPr lang="fr-FR" b="1" dirty="0" smtClean="0"/>
              <a:t>Effort »</a:t>
            </a:r>
            <a:endParaRPr lang="fr-FR" sz="1800" dirty="0"/>
          </a:p>
          <a:p>
            <a:pPr lvl="1" rtl="0"/>
            <a:r>
              <a:rPr lang="fr-FR" sz="1800" dirty="0"/>
              <a:t>Indépendant vis-à-vis des supports</a:t>
            </a:r>
          </a:p>
        </p:txBody>
      </p:sp>
    </p:spTree>
    <p:extLst>
      <p:ext uri="{BB962C8B-B14F-4D97-AF65-F5344CB8AC3E}">
        <p14:creationId xmlns:p14="http://schemas.microsoft.com/office/powerpoint/2010/main" val="3195201039"/>
      </p:ext>
    </p:extLst>
  </p:cSld>
  <p:clrMapOvr>
    <a:masterClrMapping/>
  </p:clrMapOvr>
  <p:transition spd="slow">
    <p:wip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rtl="0"/>
            <a:r>
              <a:rPr lang="fr-FR" sz="1600"/>
              <a:t>Caractéristiques de la couche réseau</a:t>
            </a:r>
            <a:r>
              <a:rPr lang="en-US" altLang="en-US" dirty="0"/>
              <a:t/>
            </a:r>
            <a:br>
              <a:rPr lang="en-US" altLang="en-US" dirty="0"/>
            </a:br>
            <a:r>
              <a:rPr lang="fr-FR"/>
              <a:t>Sans connexion</a:t>
            </a:r>
          </a:p>
        </p:txBody>
      </p:sp>
      <p:sp>
        <p:nvSpPr>
          <p:cNvPr id="8195" name="Rectangle 6"/>
          <p:cNvSpPr>
            <a:spLocks noGrp="1" noChangeArrowheads="1"/>
          </p:cNvSpPr>
          <p:nvPr>
            <p:ph idx="1"/>
          </p:nvPr>
        </p:nvSpPr>
        <p:spPr>
          <a:xfrm>
            <a:off x="100858" y="858446"/>
            <a:ext cx="8853286" cy="2110086"/>
          </a:xfrm>
        </p:spPr>
        <p:txBody>
          <a:bodyPr/>
          <a:lstStyle/>
          <a:p>
            <a:pPr marL="0" indent="0" rtl="0">
              <a:buNone/>
            </a:pPr>
            <a:r>
              <a:rPr lang="fr-FR" sz="1600"/>
              <a:t>IP est Sans connexion </a:t>
            </a:r>
          </a:p>
          <a:p>
            <a:pPr rtl="0">
              <a:buFont typeface="Arial" panose="020B0604020202020204" pitchFamily="34" charset="0"/>
              <a:buChar char="•"/>
            </a:pPr>
            <a:r>
              <a:rPr lang="fr-FR" sz="1600"/>
              <a:t>L'IP n'établit pas de connexion avec la destination avant d'envoyer le paquet.</a:t>
            </a:r>
          </a:p>
          <a:p>
            <a:pPr rtl="0">
              <a:buFont typeface="Arial" panose="020B0604020202020204" pitchFamily="34" charset="0"/>
              <a:buChar char="•"/>
            </a:pPr>
            <a:r>
              <a:rPr lang="fr-FR" sz="1600"/>
              <a:t>Aucune information de contrôle n'est nécessaire (synchronisations, accusés de réception, etc.).</a:t>
            </a:r>
          </a:p>
          <a:p>
            <a:pPr rtl="0">
              <a:buFont typeface="Arial" panose="020B0604020202020204" pitchFamily="34" charset="0"/>
              <a:buChar char="•"/>
            </a:pPr>
            <a:r>
              <a:rPr lang="fr-FR" sz="1600"/>
              <a:t>La destination recevra le paquet à son arrivée, mais aucune pré-notification n'est envoyée par IP.</a:t>
            </a:r>
          </a:p>
          <a:p>
            <a:pPr rtl="0">
              <a:buFont typeface="Arial" panose="020B0604020202020204" pitchFamily="34" charset="0"/>
              <a:buChar char="•"/>
            </a:pPr>
            <a:r>
              <a:rPr lang="fr-FR" sz="1600"/>
              <a:t>S'il y a un besoin de trafic orienté de connexion, un autre protocole s'en chargera (typiquement TCP au niveau de la couche de transport).</a:t>
            </a:r>
          </a:p>
        </p:txBody>
      </p:sp>
      <p:pic>
        <p:nvPicPr>
          <p:cNvPr id="2" name="Picture 1"/>
          <p:cNvPicPr>
            <a:picLocks noChangeAspect="1"/>
          </p:cNvPicPr>
          <p:nvPr/>
        </p:nvPicPr>
        <p:blipFill>
          <a:blip r:embed="rId3"/>
          <a:stretch>
            <a:fillRect/>
          </a:stretch>
        </p:blipFill>
        <p:spPr>
          <a:xfrm>
            <a:off x="1629823" y="3571875"/>
            <a:ext cx="5884353" cy="1187752"/>
          </a:xfrm>
          <a:prstGeom prst="rect">
            <a:avLst/>
          </a:prstGeom>
        </p:spPr>
      </p:pic>
    </p:spTree>
    <p:extLst>
      <p:ext uri="{BB962C8B-B14F-4D97-AF65-F5344CB8AC3E}">
        <p14:creationId xmlns:p14="http://schemas.microsoft.com/office/powerpoint/2010/main" val="541581122"/>
      </p:ext>
    </p:extLst>
  </p:cSld>
  <p:clrMapOvr>
    <a:masterClrMapping/>
  </p:clrMapOvr>
  <p:transition spd="slow">
    <p:wip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fr-FR" sz="1600" dirty="0"/>
              <a:t>Caractéristiques de la couche réseau</a:t>
            </a:r>
            <a:r>
              <a:rPr lang="en-US" altLang="en-US" dirty="0"/>
              <a:t/>
            </a:r>
            <a:br>
              <a:rPr lang="en-US" altLang="en-US" dirty="0"/>
            </a:br>
            <a:r>
              <a:rPr lang="fr-FR" dirty="0"/>
              <a:t>Meilleur Effort</a:t>
            </a:r>
          </a:p>
        </p:txBody>
      </p:sp>
      <p:sp>
        <p:nvSpPr>
          <p:cNvPr id="8195" name="Rectangle 6"/>
          <p:cNvSpPr>
            <a:spLocks noGrp="1" noChangeArrowheads="1"/>
          </p:cNvSpPr>
          <p:nvPr>
            <p:ph idx="1"/>
          </p:nvPr>
        </p:nvSpPr>
        <p:spPr>
          <a:xfrm>
            <a:off x="100858" y="858446"/>
            <a:ext cx="3773052" cy="2849664"/>
          </a:xfrm>
        </p:spPr>
        <p:txBody>
          <a:bodyPr/>
          <a:lstStyle/>
          <a:p>
            <a:pPr marL="0" indent="0" rtl="0">
              <a:buNone/>
            </a:pPr>
            <a:r>
              <a:rPr lang="fr-FR" sz="1600" dirty="0"/>
              <a:t>L'IP est l'acheminement au mieux</a:t>
            </a:r>
          </a:p>
          <a:p>
            <a:pPr rtl="0">
              <a:buFont typeface="Arial" panose="020B0604020202020204" pitchFamily="34" charset="0"/>
              <a:buChar char="•"/>
            </a:pPr>
            <a:r>
              <a:rPr lang="fr-FR" sz="1600" dirty="0"/>
              <a:t>IP ne garantit pas la livraison du paquet.</a:t>
            </a:r>
          </a:p>
          <a:p>
            <a:pPr rtl="0">
              <a:buFont typeface="Arial" panose="020B0604020202020204" pitchFamily="34" charset="0"/>
              <a:buChar char="•"/>
            </a:pPr>
            <a:r>
              <a:rPr lang="fr-FR" sz="1600" dirty="0"/>
              <a:t>IP a réduit les frais généraux car il n'existe aucun mécanisme qui permet de renvoyer des données qui ne sont pas reçues.</a:t>
            </a:r>
          </a:p>
          <a:p>
            <a:pPr rtl="0">
              <a:buFont typeface="Arial" panose="020B0604020202020204" pitchFamily="34" charset="0"/>
              <a:buChar char="•"/>
            </a:pPr>
            <a:r>
              <a:rPr lang="fr-FR" sz="1600" dirty="0"/>
              <a:t>IP ne s'attend pas à des accusés de réception.</a:t>
            </a:r>
          </a:p>
          <a:p>
            <a:pPr rtl="0">
              <a:buFont typeface="Arial" panose="020B0604020202020204" pitchFamily="34" charset="0"/>
              <a:buChar char="•"/>
            </a:pPr>
            <a:r>
              <a:rPr lang="fr-FR" sz="1600" dirty="0"/>
              <a:t>IP ne sait pas si l'autre périphérique est opérationnel ou s'il a reçu le paquet.</a:t>
            </a:r>
          </a:p>
        </p:txBody>
      </p:sp>
      <p:pic>
        <p:nvPicPr>
          <p:cNvPr id="2" name="Picture 1"/>
          <p:cNvPicPr>
            <a:picLocks noChangeAspect="1"/>
          </p:cNvPicPr>
          <p:nvPr/>
        </p:nvPicPr>
        <p:blipFill>
          <a:blip r:embed="rId3"/>
          <a:stretch>
            <a:fillRect/>
          </a:stretch>
        </p:blipFill>
        <p:spPr>
          <a:xfrm>
            <a:off x="3980503" y="858446"/>
            <a:ext cx="4831504" cy="2849664"/>
          </a:xfrm>
          <a:prstGeom prst="rect">
            <a:avLst/>
          </a:prstGeom>
        </p:spPr>
      </p:pic>
    </p:spTree>
    <p:extLst>
      <p:ext uri="{BB962C8B-B14F-4D97-AF65-F5344CB8AC3E}">
        <p14:creationId xmlns:p14="http://schemas.microsoft.com/office/powerpoint/2010/main" val="1677678853"/>
      </p:ext>
    </p:extLst>
  </p:cSld>
  <p:clrMapOvr>
    <a:masterClrMapping/>
  </p:clrMapOvr>
  <p:transition spd="slow">
    <p:wip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rtl="0"/>
            <a:r>
              <a:rPr lang="fr-FR" sz="1600"/>
              <a:t>Caractéristiques de la couche réseau</a:t>
            </a:r>
            <a:r>
              <a:rPr lang="en-US" altLang="en-US" dirty="0"/>
              <a:t/>
            </a:r>
            <a:br>
              <a:rPr lang="en-US" altLang="en-US" dirty="0"/>
            </a:br>
            <a:r>
              <a:rPr lang="fr-FR"/>
              <a:t>Indépendant vis-à-vis des supports</a:t>
            </a:r>
          </a:p>
        </p:txBody>
      </p:sp>
      <p:sp>
        <p:nvSpPr>
          <p:cNvPr id="8195" name="Rectangle 6"/>
          <p:cNvSpPr>
            <a:spLocks noGrp="1" noChangeArrowheads="1"/>
          </p:cNvSpPr>
          <p:nvPr>
            <p:ph idx="1"/>
          </p:nvPr>
        </p:nvSpPr>
        <p:spPr>
          <a:xfrm>
            <a:off x="100858" y="798945"/>
            <a:ext cx="4166341" cy="3851714"/>
          </a:xfrm>
        </p:spPr>
        <p:txBody>
          <a:bodyPr/>
          <a:lstStyle/>
          <a:p>
            <a:pPr marL="0" indent="0" rtl="0">
              <a:buNone/>
            </a:pPr>
            <a:r>
              <a:rPr lang="fr-FR" sz="1400" dirty="0"/>
              <a:t>L'IP n'est pas fiable :  </a:t>
            </a:r>
          </a:p>
          <a:p>
            <a:pPr lvl="1" rtl="0"/>
            <a:r>
              <a:rPr lang="fr-FR" dirty="0"/>
              <a:t>Il ne peut pas gérer ou réparer les paquets non livrés ou corrompus.</a:t>
            </a:r>
          </a:p>
          <a:p>
            <a:pPr lvl="1" rtl="0"/>
            <a:r>
              <a:rPr lang="fr-FR" dirty="0"/>
              <a:t>L'IP ne peut pas être retransmis après une erreur.</a:t>
            </a:r>
          </a:p>
          <a:p>
            <a:pPr lvl="1" rtl="0"/>
            <a:r>
              <a:rPr lang="fr-FR" dirty="0"/>
              <a:t>IP ne peut pas se réaligner sur des paquets hors séquence.</a:t>
            </a:r>
          </a:p>
          <a:p>
            <a:pPr lvl="1" rtl="0"/>
            <a:r>
              <a:rPr lang="fr-FR" dirty="0"/>
              <a:t>IP doit s'appuyer sur d'autres protocoles grâce à ces caractéristiques.</a:t>
            </a:r>
          </a:p>
          <a:p>
            <a:pPr marL="0" indent="0" rtl="0">
              <a:buNone/>
            </a:pPr>
            <a:r>
              <a:rPr lang="fr-FR" sz="1400" dirty="0"/>
              <a:t>L'IP est indépendant vis-à-vis des supports.</a:t>
            </a:r>
          </a:p>
          <a:p>
            <a:pPr lvl="1" rtl="0"/>
            <a:r>
              <a:rPr lang="fr-FR" dirty="0"/>
              <a:t>IP ne concerne pas le type de trame requis dans la couche de liaison de données ou le type de support dans la couche physique.</a:t>
            </a:r>
          </a:p>
          <a:p>
            <a:pPr lvl="1" rtl="0"/>
            <a:r>
              <a:rPr lang="fr-FR" dirty="0"/>
              <a:t>IP peut être envoyé sur n'importe quel type de support: cuivre, fibre ou sans fil.</a:t>
            </a:r>
          </a:p>
        </p:txBody>
      </p:sp>
      <p:pic>
        <p:nvPicPr>
          <p:cNvPr id="2" name="Picture 1"/>
          <p:cNvPicPr>
            <a:picLocks noChangeAspect="1"/>
          </p:cNvPicPr>
          <p:nvPr/>
        </p:nvPicPr>
        <p:blipFill>
          <a:blip r:embed="rId3"/>
          <a:stretch>
            <a:fillRect/>
          </a:stretch>
        </p:blipFill>
        <p:spPr>
          <a:xfrm>
            <a:off x="4267199" y="707798"/>
            <a:ext cx="4774017" cy="3176718"/>
          </a:xfrm>
          <a:prstGeom prst="rect">
            <a:avLst/>
          </a:prstGeom>
        </p:spPr>
      </p:pic>
    </p:spTree>
    <p:extLst>
      <p:ext uri="{BB962C8B-B14F-4D97-AF65-F5344CB8AC3E}">
        <p14:creationId xmlns:p14="http://schemas.microsoft.com/office/powerpoint/2010/main" val="2690898950"/>
      </p:ext>
    </p:extLst>
  </p:cSld>
  <p:clrMapOvr>
    <a:masterClrMapping/>
  </p:clrMapOvr>
  <p:transition spd="slow">
    <p:wip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rtl="0"/>
            <a:r>
              <a:rPr lang="fr-FR" sz="1600"/>
              <a:t>Caractéristiques de la couche réseau</a:t>
            </a:r>
            <a:r>
              <a:rPr lang="en-US" altLang="en-US" dirty="0"/>
              <a:t/>
            </a:r>
            <a:br>
              <a:rPr lang="en-US" altLang="en-US" dirty="0"/>
            </a:br>
            <a:r>
              <a:rPr lang="fr-FR"/>
              <a:t>Indépendant vis-à-vis des supports (suite)</a:t>
            </a:r>
          </a:p>
        </p:txBody>
      </p:sp>
      <p:sp>
        <p:nvSpPr>
          <p:cNvPr id="8195" name="Rectangle 6"/>
          <p:cNvSpPr>
            <a:spLocks noGrp="1" noChangeArrowheads="1"/>
          </p:cNvSpPr>
          <p:nvPr>
            <p:ph idx="1"/>
          </p:nvPr>
        </p:nvSpPr>
        <p:spPr>
          <a:xfrm>
            <a:off x="123718" y="942265"/>
            <a:ext cx="4028689" cy="3792213"/>
          </a:xfrm>
        </p:spPr>
        <p:txBody>
          <a:bodyPr/>
          <a:lstStyle/>
          <a:p>
            <a:pPr marL="0" indent="0" rtl="0">
              <a:buNone/>
            </a:pPr>
            <a:r>
              <a:rPr lang="fr-FR" sz="1400" dirty="0"/>
              <a:t>La couche réseau établira l'unité de transmission maximale (MTU).</a:t>
            </a:r>
          </a:p>
          <a:p>
            <a:pPr lvl="1" rtl="0"/>
            <a:r>
              <a:rPr lang="fr-FR" dirty="0"/>
              <a:t>La couche réseau reçoit ce message à partir des informations de contrôle envoyées par la couche de liaison de données.</a:t>
            </a:r>
          </a:p>
          <a:p>
            <a:pPr lvl="1" rtl="0"/>
            <a:r>
              <a:rPr lang="fr-FR" dirty="0"/>
              <a:t>Le réseau établit ensuite la taille MTU.</a:t>
            </a:r>
          </a:p>
          <a:p>
            <a:pPr marL="0" indent="0" rtl="0">
              <a:buNone/>
            </a:pPr>
            <a:r>
              <a:rPr lang="fr-FR" sz="1400" dirty="0"/>
              <a:t>La fragmentation est lorsque la couche 3 divise le paquet IPv4 en unités plus petites.</a:t>
            </a:r>
          </a:p>
          <a:p>
            <a:pPr lvl="1" rtl="0"/>
            <a:r>
              <a:rPr lang="fr-FR" dirty="0"/>
              <a:t>La fragmentation provoque une latence.</a:t>
            </a:r>
          </a:p>
          <a:p>
            <a:pPr lvl="1" rtl="0"/>
            <a:r>
              <a:rPr lang="fr-FR" dirty="0"/>
              <a:t>IPv6 ne fragmente pas les paquets.</a:t>
            </a:r>
          </a:p>
          <a:p>
            <a:pPr lvl="1" rtl="0"/>
            <a:r>
              <a:rPr lang="fr-FR" dirty="0"/>
              <a:t>Exemple : Le routeur passe d'Ethernet à un WAN lent avec une MTU est inférieure.</a:t>
            </a:r>
          </a:p>
          <a:p>
            <a:pPr lvl="1"/>
            <a:endParaRPr lang="en-US" dirty="0"/>
          </a:p>
        </p:txBody>
      </p:sp>
      <p:pic>
        <p:nvPicPr>
          <p:cNvPr id="2" name="Picture 1"/>
          <p:cNvPicPr>
            <a:picLocks noChangeAspect="1"/>
          </p:cNvPicPr>
          <p:nvPr/>
        </p:nvPicPr>
        <p:blipFill>
          <a:blip r:embed="rId3"/>
          <a:stretch>
            <a:fillRect/>
          </a:stretch>
        </p:blipFill>
        <p:spPr>
          <a:xfrm>
            <a:off x="4267199" y="1104038"/>
            <a:ext cx="4774017" cy="3176718"/>
          </a:xfrm>
          <a:prstGeom prst="rect">
            <a:avLst/>
          </a:prstGeom>
        </p:spPr>
      </p:pic>
    </p:spTree>
    <p:extLst>
      <p:ext uri="{BB962C8B-B14F-4D97-AF65-F5344CB8AC3E}">
        <p14:creationId xmlns:p14="http://schemas.microsoft.com/office/powerpoint/2010/main" val="941170444"/>
      </p:ext>
    </p:extLst>
  </p:cSld>
  <p:clrMapOvr>
    <a:masterClrMapping/>
  </p:clrMapOvr>
  <p:transition spd="slow">
    <p:wip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915409"/>
            <a:ext cx="7598042" cy="1802391"/>
          </a:xfrm>
        </p:spPr>
        <p:txBody>
          <a:bodyPr/>
          <a:lstStyle/>
          <a:p>
            <a:pPr rtl="0"/>
            <a:r>
              <a:rPr lang="fr-FR">
                <a:solidFill>
                  <a:schemeClr val="accent5">
                    <a:lumMod val="40000"/>
                    <a:lumOff val="60000"/>
                  </a:schemeClr>
                </a:solidFill>
              </a:rPr>
              <a:t>8.2 Paquet IPv4</a:t>
            </a:r>
          </a:p>
        </p:txBody>
      </p:sp>
    </p:spTree>
    <p:custDataLst>
      <p:tags r:id="rId1"/>
    </p:custDataLst>
    <p:extLst>
      <p:ext uri="{BB962C8B-B14F-4D97-AF65-F5344CB8AC3E}">
        <p14:creationId xmlns:p14="http://schemas.microsoft.com/office/powerpoint/2010/main" val="3857772820"/>
      </p:ext>
    </p:extLst>
  </p:cSld>
  <p:clrMapOvr>
    <a:masterClrMapping/>
  </p:clrMapOvr>
  <p:transition spd="slow">
    <p:wipe/>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160021" y="247133"/>
            <a:ext cx="9144000" cy="757551"/>
          </a:xfrm>
        </p:spPr>
        <p:txBody>
          <a:bodyPr/>
          <a:lstStyle/>
          <a:p>
            <a:pPr rtl="0"/>
            <a:r>
              <a:rPr lang="fr-FR" sz="1600" dirty="0"/>
              <a:t>Paquet IPv4</a:t>
            </a:r>
            <a:r>
              <a:rPr lang="en-US" altLang="en-US" dirty="0"/>
              <a:t/>
            </a:r>
            <a:br>
              <a:rPr lang="en-US" altLang="en-US" dirty="0"/>
            </a:br>
            <a:r>
              <a:rPr lang="fr-FR" dirty="0"/>
              <a:t>En-tête de paquet IPv4</a:t>
            </a:r>
          </a:p>
        </p:txBody>
      </p:sp>
      <p:sp>
        <p:nvSpPr>
          <p:cNvPr id="8195" name="Rectangle 6"/>
          <p:cNvSpPr>
            <a:spLocks noGrp="1" noChangeArrowheads="1"/>
          </p:cNvSpPr>
          <p:nvPr>
            <p:ph idx="1"/>
          </p:nvPr>
        </p:nvSpPr>
        <p:spPr>
          <a:xfrm>
            <a:off x="246742" y="997066"/>
            <a:ext cx="8184025" cy="3497284"/>
          </a:xfrm>
        </p:spPr>
        <p:txBody>
          <a:bodyPr/>
          <a:lstStyle/>
          <a:p>
            <a:pPr marL="0" indent="0" rtl="0">
              <a:buNone/>
            </a:pPr>
            <a:r>
              <a:rPr lang="fr-FR" sz="1600" dirty="0"/>
              <a:t>IPv4 est le protocole de communication principal pour la couche réseau.</a:t>
            </a:r>
          </a:p>
          <a:p>
            <a:pPr marL="0" indent="0" rtl="0">
              <a:buNone/>
            </a:pPr>
            <a:r>
              <a:rPr lang="fr-FR" sz="1600" dirty="0"/>
              <a:t>L'en-tête réseau a de nombreux objectifs :</a:t>
            </a:r>
          </a:p>
          <a:p>
            <a:pPr lvl="1" rtl="0"/>
            <a:r>
              <a:rPr lang="fr-FR" sz="1600" dirty="0"/>
              <a:t>Il garantit que le paquet est envoyé vers la meilleure direction (vers la destination).</a:t>
            </a:r>
          </a:p>
          <a:p>
            <a:pPr lvl="1" rtl="0"/>
            <a:r>
              <a:rPr lang="fr-FR" sz="1600" dirty="0"/>
              <a:t>Il contient des informations pour la gestion de couche réseau dans différents domaines.</a:t>
            </a:r>
          </a:p>
          <a:p>
            <a:pPr lvl="1" rtl="0"/>
            <a:r>
              <a:rPr lang="fr-FR" sz="1600" dirty="0"/>
              <a:t>Les informations contenues dans l'en-tête sont utilisées par tous les périphériques de couche 3 qui gèrent le paquet</a:t>
            </a:r>
          </a:p>
          <a:p>
            <a:pPr lvl="1"/>
            <a:endParaRPr lang="en-US" altLang="en-US" sz="1600" dirty="0"/>
          </a:p>
          <a:p>
            <a:pPr marL="0" indent="0" rtl="0">
              <a:buNone/>
            </a:pPr>
            <a:r>
              <a:rPr lang="fr-FR" sz="1600" dirty="0"/>
              <a:t> </a:t>
            </a:r>
          </a:p>
        </p:txBody>
      </p:sp>
    </p:spTree>
    <p:custDataLst>
      <p:tags r:id="rId1"/>
    </p:custDataLst>
    <p:extLst>
      <p:ext uri="{BB962C8B-B14F-4D97-AF65-F5344CB8AC3E}">
        <p14:creationId xmlns:p14="http://schemas.microsoft.com/office/powerpoint/2010/main" val="414066168"/>
      </p:ext>
    </p:extLst>
  </p:cSld>
  <p:clrMapOvr>
    <a:masterClrMapping/>
  </p:clrMapOvr>
  <p:transition spd="slow">
    <p:wip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1" y="167641"/>
            <a:ext cx="9143999" cy="731520"/>
          </a:xfrm>
        </p:spPr>
        <p:txBody>
          <a:bodyPr/>
          <a:lstStyle/>
          <a:p>
            <a:pPr rtl="0"/>
            <a:r>
              <a:rPr lang="fr-FR" sz="1600" dirty="0"/>
              <a:t>Paquet IPv4</a:t>
            </a:r>
            <a:r>
              <a:rPr lang="en-US" altLang="en-US" dirty="0"/>
              <a:t/>
            </a:r>
            <a:br>
              <a:rPr lang="en-US" altLang="en-US" dirty="0"/>
            </a:br>
            <a:r>
              <a:rPr lang="fr-FR" dirty="0"/>
              <a:t>Champs de l'en-tête du paquet IPv4</a:t>
            </a:r>
          </a:p>
        </p:txBody>
      </p:sp>
      <p:sp>
        <p:nvSpPr>
          <p:cNvPr id="8195" name="Rectangle 6"/>
          <p:cNvSpPr>
            <a:spLocks noGrp="1" noChangeArrowheads="1"/>
          </p:cNvSpPr>
          <p:nvPr>
            <p:ph idx="1"/>
          </p:nvPr>
        </p:nvSpPr>
        <p:spPr>
          <a:xfrm>
            <a:off x="91441" y="1020935"/>
            <a:ext cx="4690872" cy="2883553"/>
          </a:xfrm>
        </p:spPr>
        <p:txBody>
          <a:bodyPr/>
          <a:lstStyle/>
          <a:p>
            <a:pPr marL="0" indent="0" rtl="0">
              <a:buNone/>
            </a:pPr>
            <a:r>
              <a:rPr lang="fr-FR" sz="1600" dirty="0"/>
              <a:t>Caractéristiques de l'en-tête réseau IPv4 :</a:t>
            </a:r>
          </a:p>
          <a:p>
            <a:pPr lvl="1" rtl="0"/>
            <a:r>
              <a:rPr lang="fr-FR" sz="1600" dirty="0"/>
              <a:t>C'est en binaire.</a:t>
            </a:r>
          </a:p>
          <a:p>
            <a:pPr lvl="1" rtl="0"/>
            <a:r>
              <a:rPr lang="fr-FR" sz="1600" dirty="0"/>
              <a:t>Contient plusieurs champs d'information</a:t>
            </a:r>
          </a:p>
          <a:p>
            <a:pPr lvl="1" rtl="0"/>
            <a:r>
              <a:rPr lang="fr-FR" sz="1600" dirty="0"/>
              <a:t>Le diagramme est lu de gauche à droite, 4 octets par ligne</a:t>
            </a:r>
          </a:p>
          <a:p>
            <a:pPr lvl="1" rtl="0"/>
            <a:r>
              <a:rPr lang="fr-FR" sz="1600" dirty="0"/>
              <a:t>Les deux champs les plus importants sont la source et la destination.</a:t>
            </a:r>
          </a:p>
          <a:p>
            <a:pPr marL="0" indent="0">
              <a:buNone/>
            </a:pPr>
            <a:endParaRPr lang="en-US" altLang="ja-JP" sz="1600" dirty="0"/>
          </a:p>
          <a:p>
            <a:pPr marL="0" indent="0" rtl="0">
              <a:buNone/>
            </a:pPr>
            <a:r>
              <a:rPr lang="fr-FR" sz="1600" dirty="0"/>
              <a:t>Les protocoles peuvent avoir une ou plusieurs fonctions.</a:t>
            </a:r>
          </a:p>
        </p:txBody>
      </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54845" y="960120"/>
            <a:ext cx="3866068" cy="37101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ustDataLst>
      <p:tags r:id="rId1"/>
    </p:custDataLst>
    <p:extLst>
      <p:ext uri="{BB962C8B-B14F-4D97-AF65-F5344CB8AC3E}">
        <p14:creationId xmlns:p14="http://schemas.microsoft.com/office/powerpoint/2010/main" val="1965416430"/>
      </p:ext>
    </p:extLst>
  </p:cSld>
  <p:clrMapOvr>
    <a:masterClrMapping/>
  </p:clrMapOvr>
  <p:transition spd="slow">
    <p:wipe/>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a:picLocks noChangeAspect="1"/>
          </p:cNvPicPr>
          <p:nvPr/>
        </p:nvPicPr>
        <p:blipFill>
          <a:blip r:embed="rId4"/>
          <a:stretch>
            <a:fillRect/>
          </a:stretch>
        </p:blipFill>
        <p:spPr>
          <a:xfrm>
            <a:off x="2586038" y="228601"/>
            <a:ext cx="6557962" cy="4881562"/>
          </a:xfrm>
          <a:prstGeom prst="rect">
            <a:avLst/>
          </a:prstGeom>
        </p:spPr>
      </p:pic>
      <p:sp>
        <p:nvSpPr>
          <p:cNvPr id="5" name="Rectangle 4"/>
          <p:cNvSpPr/>
          <p:nvPr/>
        </p:nvSpPr>
        <p:spPr>
          <a:xfrm>
            <a:off x="185737" y="228601"/>
            <a:ext cx="2400301" cy="4524315"/>
          </a:xfrm>
          <a:prstGeom prst="rect">
            <a:avLst/>
          </a:prstGeom>
        </p:spPr>
        <p:txBody>
          <a:bodyPr wrap="square">
            <a:spAutoFit/>
          </a:bodyPr>
          <a:lstStyle/>
          <a:p>
            <a:r>
              <a:rPr lang="fr-FR" dirty="0" smtClean="0">
                <a:solidFill>
                  <a:srgbClr val="58585B"/>
                </a:solidFill>
                <a:latin typeface="CiscoSans"/>
              </a:rPr>
              <a:t>-Les </a:t>
            </a:r>
            <a:r>
              <a:rPr lang="fr-FR" dirty="0">
                <a:solidFill>
                  <a:srgbClr val="58585B"/>
                </a:solidFill>
                <a:latin typeface="CiscoSans"/>
              </a:rPr>
              <a:t>champs Longueur d'en-tête Internet (IHL), Longueur totale et Somme de contrôle d'en-tête permettent d'identifier et de valider le paquet</a:t>
            </a:r>
            <a:r>
              <a:rPr lang="fr-FR" dirty="0" smtClean="0">
                <a:solidFill>
                  <a:srgbClr val="58585B"/>
                </a:solidFill>
                <a:latin typeface="CiscoSans"/>
              </a:rPr>
              <a:t>.</a:t>
            </a:r>
          </a:p>
          <a:p>
            <a:r>
              <a:rPr lang="fr-FR" dirty="0" smtClean="0"/>
              <a:t>-Le </a:t>
            </a:r>
            <a:r>
              <a:rPr lang="fr-FR" dirty="0"/>
              <a:t>paquet IPv4 utilise les champs Identification, Indicateurs et Décalage du fragment pour garder la trace des fragments.</a:t>
            </a:r>
          </a:p>
        </p:txBody>
      </p:sp>
    </p:spTree>
    <p:custDataLst>
      <p:tags r:id="rId1"/>
    </p:custDataLst>
    <p:extLst>
      <p:ext uri="{BB962C8B-B14F-4D97-AF65-F5344CB8AC3E}">
        <p14:creationId xmlns:p14="http://schemas.microsoft.com/office/powerpoint/2010/main" val="3350318443"/>
      </p:ext>
    </p:extLst>
  </p:cSld>
  <p:clrMapOvr>
    <a:masterClrMapping/>
  </p:clrMapOvr>
  <p:transition spd="slow">
    <p:wipe/>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0" y="1"/>
            <a:ext cx="9143999" cy="731520"/>
          </a:xfrm>
        </p:spPr>
        <p:txBody>
          <a:bodyPr/>
          <a:lstStyle/>
          <a:p>
            <a:pPr rtl="0"/>
            <a:r>
              <a:rPr lang="fr-FR" sz="1600"/>
              <a:t>Paquet IPv4</a:t>
            </a:r>
            <a:r>
              <a:rPr lang="en-US" altLang="en-US" dirty="0"/>
              <a:t/>
            </a:r>
            <a:br>
              <a:rPr lang="en-US" altLang="en-US" dirty="0"/>
            </a:br>
            <a:r>
              <a:rPr lang="fr-FR"/>
              <a:t>Champs de l'en-tête du paquet IPv4</a:t>
            </a:r>
          </a:p>
        </p:txBody>
      </p:sp>
      <p:sp>
        <p:nvSpPr>
          <p:cNvPr id="8195" name="Rectangle 6"/>
          <p:cNvSpPr>
            <a:spLocks noGrp="1" noChangeArrowheads="1"/>
          </p:cNvSpPr>
          <p:nvPr>
            <p:ph idx="1"/>
          </p:nvPr>
        </p:nvSpPr>
        <p:spPr>
          <a:xfrm>
            <a:off x="155448" y="792335"/>
            <a:ext cx="8723376" cy="542689"/>
          </a:xfrm>
        </p:spPr>
        <p:txBody>
          <a:bodyPr/>
          <a:lstStyle/>
          <a:p>
            <a:pPr marL="0" indent="0" rtl="0">
              <a:buNone/>
            </a:pPr>
            <a:r>
              <a:rPr lang="fr-FR" sz="1600"/>
              <a:t>Les champs importants de l'en-tête IPv4 sont :</a:t>
            </a:r>
          </a:p>
        </p:txBody>
      </p:sp>
      <p:graphicFrame>
        <p:nvGraphicFramePr>
          <p:cNvPr id="2" name="Table 1"/>
          <p:cNvGraphicFramePr>
            <a:graphicFrameLocks noGrp="1"/>
          </p:cNvGraphicFramePr>
          <p:nvPr>
            <p:extLst/>
          </p:nvPr>
        </p:nvGraphicFramePr>
        <p:xfrm>
          <a:off x="164592" y="1417319"/>
          <a:ext cx="8750808" cy="3299266"/>
        </p:xfrm>
        <a:graphic>
          <a:graphicData uri="http://schemas.openxmlformats.org/drawingml/2006/table">
            <a:tbl>
              <a:tblPr firstRow="1" bandRow="1">
                <a:tableStyleId>{5C22544A-7EE6-4342-B048-85BDC9FD1C3A}</a:tableStyleId>
              </a:tblPr>
              <a:tblGrid>
                <a:gridCol w="2359152">
                  <a:extLst>
                    <a:ext uri="{9D8B030D-6E8A-4147-A177-3AD203B41FA5}">
                      <a16:colId xmlns:a16="http://schemas.microsoft.com/office/drawing/2014/main" val="20000"/>
                    </a:ext>
                  </a:extLst>
                </a:gridCol>
                <a:gridCol w="6391656">
                  <a:extLst>
                    <a:ext uri="{9D8B030D-6E8A-4147-A177-3AD203B41FA5}">
                      <a16:colId xmlns:a16="http://schemas.microsoft.com/office/drawing/2014/main" val="20001"/>
                    </a:ext>
                  </a:extLst>
                </a:gridCol>
              </a:tblGrid>
              <a:tr h="349993">
                <a:tc>
                  <a:txBody>
                    <a:bodyPr/>
                    <a:lstStyle/>
                    <a:p>
                      <a:pPr rtl="0"/>
                      <a:r>
                        <a:rPr lang="fr-FR"/>
                        <a:t>Fonction</a:t>
                      </a:r>
                    </a:p>
                  </a:txBody>
                  <a:tcPr/>
                </a:tc>
                <a:tc>
                  <a:txBody>
                    <a:bodyPr/>
                    <a:lstStyle/>
                    <a:p>
                      <a:pPr rtl="0"/>
                      <a:r>
                        <a:rPr lang="fr-FR"/>
                        <a:t>Description</a:t>
                      </a:r>
                    </a:p>
                  </a:txBody>
                  <a:tcPr/>
                </a:tc>
                <a:extLst>
                  <a:ext uri="{0D108BD9-81ED-4DB2-BD59-A6C34878D82A}">
                    <a16:rowId xmlns:a16="http://schemas.microsoft.com/office/drawing/2014/main" val="10000"/>
                  </a:ext>
                </a:extLst>
              </a:tr>
              <a:tr h="356752">
                <a:tc>
                  <a:txBody>
                    <a:bodyPr/>
                    <a:lstStyle/>
                    <a:p>
                      <a:pPr rtl="0"/>
                      <a:r>
                        <a:rPr lang="fr-FR" b="1"/>
                        <a:t>Version</a:t>
                      </a:r>
                    </a:p>
                  </a:txBody>
                  <a:tcPr/>
                </a:tc>
                <a:tc>
                  <a:txBody>
                    <a:bodyPr/>
                    <a:lstStyle/>
                    <a:p>
                      <a:pPr rtl="0"/>
                      <a:r>
                        <a:rPr lang="fr-FR"/>
                        <a:t>Ce</a:t>
                      </a:r>
                      <a:r>
                        <a:rPr lang="fr-FR" baseline="0"/>
                        <a:t> sera pour v4, par opposition à v6, un champ de 4 bits = 0100 </a:t>
                      </a:r>
                    </a:p>
                  </a:txBody>
                  <a:tcPr/>
                </a:tc>
                <a:extLst>
                  <a:ext uri="{0D108BD9-81ED-4DB2-BD59-A6C34878D82A}">
                    <a16:rowId xmlns:a16="http://schemas.microsoft.com/office/drawing/2014/main" val="10001"/>
                  </a:ext>
                </a:extLst>
              </a:tr>
              <a:tr h="368071">
                <a:tc>
                  <a:txBody>
                    <a:bodyPr/>
                    <a:lstStyle/>
                    <a:p>
                      <a:pPr rtl="0"/>
                      <a:r>
                        <a:rPr lang="fr-FR" b="1"/>
                        <a:t>Des services différenciés</a:t>
                      </a:r>
                    </a:p>
                  </a:txBody>
                  <a:tcPr/>
                </a:tc>
                <a:tc>
                  <a:txBody>
                    <a:bodyPr/>
                    <a:lstStyle/>
                    <a:p>
                      <a:pPr rtl="0"/>
                      <a:r>
                        <a:rPr lang="fr-FR"/>
                        <a:t>Utilisé pour la QoS</a:t>
                      </a:r>
                      <a:r>
                        <a:rPr lang="fr-FR" baseline="0"/>
                        <a:t>: champ DiffServ — DS ou l'ancien InServ — TOS ou Type de service </a:t>
                      </a:r>
                    </a:p>
                  </a:txBody>
                  <a:tcPr/>
                </a:tc>
                <a:extLst>
                  <a:ext uri="{0D108BD9-81ED-4DB2-BD59-A6C34878D82A}">
                    <a16:rowId xmlns:a16="http://schemas.microsoft.com/office/drawing/2014/main" val="10002"/>
                  </a:ext>
                </a:extLst>
              </a:tr>
              <a:tr h="369716">
                <a:tc>
                  <a:txBody>
                    <a:bodyPr/>
                    <a:lstStyle/>
                    <a:p>
                      <a:pPr rtl="0"/>
                      <a:r>
                        <a:rPr lang="fr-FR" b="1"/>
                        <a:t>Somme de contrôle d'en-tête</a:t>
                      </a:r>
                    </a:p>
                  </a:txBody>
                  <a:tcPr/>
                </a:tc>
                <a:tc>
                  <a:txBody>
                    <a:bodyPr/>
                    <a:lstStyle/>
                    <a:p>
                      <a:pPr rtl="0"/>
                      <a:r>
                        <a:rPr lang="fr-FR"/>
                        <a:t>Détecter la corruption dans l'en-tête IPv4</a:t>
                      </a:r>
                    </a:p>
                  </a:txBody>
                  <a:tcPr/>
                </a:tc>
                <a:extLst>
                  <a:ext uri="{0D108BD9-81ED-4DB2-BD59-A6C34878D82A}">
                    <a16:rowId xmlns:a16="http://schemas.microsoft.com/office/drawing/2014/main" val="10003"/>
                  </a:ext>
                </a:extLst>
              </a:tr>
              <a:tr h="352068">
                <a:tc>
                  <a:txBody>
                    <a:bodyPr/>
                    <a:lstStyle/>
                    <a:p>
                      <a:pPr rtl="0"/>
                      <a:r>
                        <a:rPr lang="fr-FR" b="1"/>
                        <a:t>Durée de vie (Time to Live, TTL)</a:t>
                      </a:r>
                    </a:p>
                  </a:txBody>
                  <a:tcPr/>
                </a:tc>
                <a:tc>
                  <a:txBody>
                    <a:bodyPr/>
                    <a:lstStyle/>
                    <a:p>
                      <a:pPr rtl="0"/>
                      <a:r>
                        <a:rPr lang="fr-FR"/>
                        <a:t>Nombre de tronçon de couche 3. Quand il devient zéro, le routeur</a:t>
                      </a:r>
                      <a:r>
                        <a:rPr lang="fr-FR" baseline="0"/>
                        <a:t> rejettera le paquet.</a:t>
                      </a:r>
                    </a:p>
                  </a:txBody>
                  <a:tcPr/>
                </a:tc>
                <a:extLst>
                  <a:ext uri="{0D108BD9-81ED-4DB2-BD59-A6C34878D82A}">
                    <a16:rowId xmlns:a16="http://schemas.microsoft.com/office/drawing/2014/main" val="10004"/>
                  </a:ext>
                </a:extLst>
              </a:tr>
              <a:tr h="365909">
                <a:tc>
                  <a:txBody>
                    <a:bodyPr/>
                    <a:lstStyle/>
                    <a:p>
                      <a:pPr rtl="0"/>
                      <a:r>
                        <a:rPr lang="fr-FR" b="1"/>
                        <a:t>Protocole</a:t>
                      </a:r>
                    </a:p>
                  </a:txBody>
                  <a:tcPr/>
                </a:tc>
                <a:tc>
                  <a:txBody>
                    <a:bodyPr/>
                    <a:lstStyle/>
                    <a:p>
                      <a:pPr rtl="0"/>
                      <a:r>
                        <a:rPr lang="fr-FR" baseline="0"/>
                        <a:t> Protocole de niveau suivant : ICMP, TCP, UDP, etc.</a:t>
                      </a:r>
                    </a:p>
                  </a:txBody>
                  <a:tcPr/>
                </a:tc>
                <a:extLst>
                  <a:ext uri="{0D108BD9-81ED-4DB2-BD59-A6C34878D82A}">
                    <a16:rowId xmlns:a16="http://schemas.microsoft.com/office/drawing/2014/main" val="10005"/>
                  </a:ext>
                </a:extLst>
              </a:tr>
              <a:tr h="336066">
                <a:tc>
                  <a:txBody>
                    <a:bodyPr/>
                    <a:lstStyle/>
                    <a:p>
                      <a:pPr rtl="0"/>
                      <a:r>
                        <a:rPr lang="fr-FR" b="1"/>
                        <a:t>Adresse IPv4 source</a:t>
                      </a:r>
                    </a:p>
                  </a:txBody>
                  <a:tcPr/>
                </a:tc>
                <a:tc>
                  <a:txBody>
                    <a:bodyPr/>
                    <a:lstStyle/>
                    <a:p>
                      <a:pPr rtl="0"/>
                      <a:r>
                        <a:rPr lang="fr-FR"/>
                        <a:t>Adresse source 32 bits</a:t>
                      </a:r>
                    </a:p>
                  </a:txBody>
                  <a:tcPr/>
                </a:tc>
                <a:extLst>
                  <a:ext uri="{0D108BD9-81ED-4DB2-BD59-A6C34878D82A}">
                    <a16:rowId xmlns:a16="http://schemas.microsoft.com/office/drawing/2014/main" val="10006"/>
                  </a:ext>
                </a:extLst>
              </a:tr>
              <a:tr h="336066">
                <a:tc>
                  <a:txBody>
                    <a:bodyPr/>
                    <a:lstStyle/>
                    <a:p>
                      <a:pPr rtl="0"/>
                      <a:r>
                        <a:rPr lang="fr-FR" b="1"/>
                        <a:t>Adresse IP de destination</a:t>
                      </a:r>
                    </a:p>
                  </a:txBody>
                  <a:tcPr/>
                </a:tc>
                <a:tc>
                  <a:txBody>
                    <a:bodyPr/>
                    <a:lstStyle/>
                    <a:p>
                      <a:pPr rtl="0"/>
                      <a:r>
                        <a:rPr lang="fr-FR" baseline="0"/>
                        <a:t> Adresse</a:t>
                      </a:r>
                      <a:r>
                        <a:rPr lang="fr-FR"/>
                        <a:t> de destination 32 bits</a:t>
                      </a:r>
                    </a:p>
                  </a:txBody>
                  <a:tcPr/>
                </a:tc>
                <a:extLst>
                  <a:ext uri="{0D108BD9-81ED-4DB2-BD59-A6C34878D82A}">
                    <a16:rowId xmlns:a16="http://schemas.microsoft.com/office/drawing/2014/main" val="10007"/>
                  </a:ext>
                </a:extLst>
              </a:tr>
            </a:tbl>
          </a:graphicData>
        </a:graphic>
      </p:graphicFrame>
    </p:spTree>
    <p:custDataLst>
      <p:tags r:id="rId1"/>
    </p:custDataLst>
    <p:extLst>
      <p:ext uri="{BB962C8B-B14F-4D97-AF65-F5344CB8AC3E}">
        <p14:creationId xmlns:p14="http://schemas.microsoft.com/office/powerpoint/2010/main" val="1729671942"/>
      </p:ext>
    </p:extLst>
  </p:cSld>
  <p:clrMapOvr>
    <a:masterClrMapping/>
  </p:clrMapOvr>
  <p:transition spd="slow">
    <p:wip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pPr rtl="0"/>
            <a:r>
              <a:rPr lang="fr-FR" sz="1600"/>
              <a:t>Trames Ethernet</a:t>
            </a:r>
            <a:r>
              <a:rPr lang="en-US" dirty="0"/>
              <a:t/>
            </a:r>
            <a:br>
              <a:rPr lang="en-US" dirty="0"/>
            </a:br>
            <a:r>
              <a:rPr lang="fr-FR" sz="2400"/>
              <a:t>Sous-couches de liaison de données</a:t>
            </a:r>
          </a:p>
        </p:txBody>
      </p:sp>
      <p:sp>
        <p:nvSpPr>
          <p:cNvPr id="5" name="TextBox 4">
            <a:extLst>
              <a:ext uri="{FF2B5EF4-FFF2-40B4-BE49-F238E27FC236}">
                <a16:creationId xmlns:a16="http://schemas.microsoft.com/office/drawing/2014/main" id="{7D6FED96-F5B8-9740-B01D-C6CD3F14A641}"/>
              </a:ext>
            </a:extLst>
          </p:cNvPr>
          <p:cNvSpPr txBox="1"/>
          <p:nvPr/>
        </p:nvSpPr>
        <p:spPr>
          <a:xfrm>
            <a:off x="340658" y="770964"/>
            <a:ext cx="4973079" cy="3416320"/>
          </a:xfrm>
          <a:prstGeom prst="rect">
            <a:avLst/>
          </a:prstGeom>
          <a:noFill/>
        </p:spPr>
        <p:txBody>
          <a:bodyPr wrap="square" rtlCol="0">
            <a:spAutoFit/>
          </a:bodyPr>
          <a:lstStyle/>
          <a:p>
            <a:pPr rtl="0"/>
            <a:r>
              <a:rPr lang="fr-FR" dirty="0">
                <a:solidFill>
                  <a:srgbClr val="000000"/>
                </a:solidFill>
              </a:rPr>
              <a:t>Les normes 802 LAN/MAN, y compris Ethernet, utilisent deux sous-couches distinctes de la couche de liaison de données pour fonctionner :</a:t>
            </a:r>
          </a:p>
          <a:p>
            <a:pPr marL="285750" indent="-285750">
              <a:buFont typeface="Arial" panose="020B0604020202020204" pitchFamily="34" charset="0"/>
              <a:buChar char="•"/>
            </a:pPr>
            <a:r>
              <a:rPr lang="fr-FR" sz="1600" b="1" dirty="0">
                <a:solidFill>
                  <a:srgbClr val="000000"/>
                </a:solidFill>
              </a:rPr>
              <a:t>Sous-couche LLC </a:t>
            </a:r>
            <a:r>
              <a:rPr lang="fr-FR" sz="1600" b="1" dirty="0" err="1">
                <a:solidFill>
                  <a:srgbClr val="000000"/>
                </a:solidFill>
              </a:rPr>
              <a:t>Logical</a:t>
            </a:r>
            <a:r>
              <a:rPr lang="fr-FR" sz="1600" b="1" dirty="0">
                <a:solidFill>
                  <a:srgbClr val="000000"/>
                </a:solidFill>
              </a:rPr>
              <a:t> Link Control</a:t>
            </a:r>
            <a:r>
              <a:rPr lang="fr-FR" sz="1600" dirty="0" smtClean="0">
                <a:solidFill>
                  <a:srgbClr val="000000"/>
                </a:solidFill>
              </a:rPr>
              <a:t>: </a:t>
            </a:r>
            <a:r>
              <a:rPr lang="fr-FR" sz="1600" dirty="0">
                <a:solidFill>
                  <a:srgbClr val="000000"/>
                </a:solidFill>
              </a:rPr>
              <a:t>(IEEE 802.2) Place des informations dans la trame pour identifier le protocole de couche réseau utilisé pour la trame.</a:t>
            </a:r>
          </a:p>
          <a:p>
            <a:pPr marL="285750" indent="-285750" rtl="0">
              <a:buFont typeface="Arial" panose="020B0604020202020204" pitchFamily="34" charset="0"/>
              <a:buChar char="•"/>
            </a:pPr>
            <a:r>
              <a:rPr lang="fr-FR" sz="1600" b="1" dirty="0">
                <a:solidFill>
                  <a:srgbClr val="000000"/>
                </a:solidFill>
              </a:rPr>
              <a:t>Sous-couche </a:t>
            </a:r>
            <a:r>
              <a:rPr lang="fr-FR" sz="1600" b="1" dirty="0" smtClean="0">
                <a:solidFill>
                  <a:srgbClr val="000000"/>
                </a:solidFill>
              </a:rPr>
              <a:t>MAC Media </a:t>
            </a:r>
            <a:r>
              <a:rPr lang="fr-FR" sz="1600" b="1" dirty="0" err="1" smtClean="0">
                <a:solidFill>
                  <a:srgbClr val="000000"/>
                </a:solidFill>
              </a:rPr>
              <a:t>acces</a:t>
            </a:r>
            <a:r>
              <a:rPr lang="fr-FR" sz="1600" b="1" dirty="0" smtClean="0">
                <a:solidFill>
                  <a:srgbClr val="000000"/>
                </a:solidFill>
              </a:rPr>
              <a:t> control</a:t>
            </a:r>
            <a:r>
              <a:rPr lang="fr-FR" sz="1600" dirty="0">
                <a:solidFill>
                  <a:srgbClr val="000000"/>
                </a:solidFill>
              </a:rPr>
              <a:t> : (IEEE 802.3, 802.11 ou 802.15) Responsable de l'encapsulation des données et du contrôle d'accès aux supports, et fournit l'adressage de couche de liaison de données. </a:t>
            </a:r>
          </a:p>
        </p:txBody>
      </p:sp>
      <p:pic>
        <p:nvPicPr>
          <p:cNvPr id="4" name="Content Placeholder 3">
            <a:extLst>
              <a:ext uri="{FF2B5EF4-FFF2-40B4-BE49-F238E27FC236}">
                <a16:creationId xmlns:a16="http://schemas.microsoft.com/office/drawing/2014/main" id="{6676CA92-276E-A349-B5F5-87C0459C4C86}"/>
              </a:ext>
            </a:extLst>
          </p:cNvPr>
          <p:cNvPicPr>
            <a:picLocks noGrp="1" noChangeAspect="1"/>
          </p:cNvPicPr>
          <p:nvPr>
            <p:ph idx="1"/>
          </p:nvPr>
        </p:nvPicPr>
        <p:blipFill>
          <a:blip r:embed="rId3"/>
          <a:stretch>
            <a:fillRect/>
          </a:stretch>
        </p:blipFill>
        <p:spPr>
          <a:xfrm>
            <a:off x="5313737" y="1061103"/>
            <a:ext cx="3248735" cy="2628247"/>
          </a:xfrm>
        </p:spPr>
      </p:pic>
    </p:spTree>
    <p:extLst>
      <p:ext uri="{BB962C8B-B14F-4D97-AF65-F5344CB8AC3E}">
        <p14:creationId xmlns:p14="http://schemas.microsoft.com/office/powerpoint/2010/main" val="14936602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c15="http://schemas.microsoft.com/office/drawing/2012/chart" xmlns:c="http://schemas.openxmlformats.org/drawingml/2006/chart">
      <p:transition xmlns:p14="http://schemas.microsoft.com/office/powerpoint/2010/main" spd="med">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0" y="41393"/>
            <a:ext cx="9144000" cy="829464"/>
          </a:xfrm>
        </p:spPr>
        <p:txBody>
          <a:bodyPr/>
          <a:lstStyle/>
          <a:p>
            <a:pPr rtl="0"/>
            <a:r>
              <a:rPr lang="en-US" altLang="en-US" dirty="0">
                <a:solidFill>
                  <a:srgbClr val="FF0000"/>
                </a:solidFill>
              </a:rPr>
              <a:t/>
            </a:r>
            <a:br>
              <a:rPr lang="en-US" altLang="en-US" dirty="0">
                <a:solidFill>
                  <a:srgbClr val="FF0000"/>
                </a:solidFill>
              </a:rPr>
            </a:br>
            <a:r>
              <a:rPr lang="fr-FR" dirty="0">
                <a:solidFill>
                  <a:srgbClr val="FF0000"/>
                </a:solidFill>
              </a:rPr>
              <a:t>Démonstration vidéo de paquet IP – Exemples d'en-têtes IPv4 dans </a:t>
            </a:r>
            <a:r>
              <a:rPr lang="fr-FR" dirty="0" err="1" smtClean="0">
                <a:solidFill>
                  <a:srgbClr val="FF0000"/>
                </a:solidFill>
              </a:rPr>
              <a:t>Wireshark</a:t>
            </a:r>
            <a:r>
              <a:rPr lang="fr-FR" dirty="0" smtClean="0">
                <a:solidFill>
                  <a:srgbClr val="FF0000"/>
                </a:solidFill>
              </a:rPr>
              <a:t> 8,2,3</a:t>
            </a:r>
            <a:br>
              <a:rPr lang="fr-FR" dirty="0" smtClean="0">
                <a:solidFill>
                  <a:srgbClr val="FF0000"/>
                </a:solidFill>
              </a:rPr>
            </a:br>
            <a:endParaRPr lang="fr-FR" dirty="0">
              <a:solidFill>
                <a:srgbClr val="FF0000"/>
              </a:solidFill>
            </a:endParaRPr>
          </a:p>
        </p:txBody>
      </p:sp>
      <p:sp>
        <p:nvSpPr>
          <p:cNvPr id="8195" name="Rectangle 6"/>
          <p:cNvSpPr>
            <a:spLocks noGrp="1" noChangeArrowheads="1"/>
          </p:cNvSpPr>
          <p:nvPr>
            <p:ph idx="1"/>
          </p:nvPr>
        </p:nvSpPr>
        <p:spPr>
          <a:xfrm>
            <a:off x="218440" y="1139370"/>
            <a:ext cx="8593327" cy="2103701"/>
          </a:xfrm>
        </p:spPr>
        <p:txBody>
          <a:bodyPr/>
          <a:lstStyle/>
          <a:p>
            <a:pPr marL="0" indent="0" rtl="0">
              <a:buNone/>
            </a:pPr>
            <a:r>
              <a:rPr lang="fr-FR" sz="1600" dirty="0"/>
              <a:t>Cette vidéo présentera les points suivants :</a:t>
            </a:r>
          </a:p>
          <a:p>
            <a:pPr rtl="0">
              <a:buFont typeface="Arial" panose="020B0604020202020204" pitchFamily="34" charset="0"/>
              <a:buChar char="•"/>
            </a:pPr>
            <a:r>
              <a:rPr lang="fr-FR" sz="1600" dirty="0"/>
              <a:t>Les paquets Ethernet IPv4 dans </a:t>
            </a:r>
            <a:r>
              <a:rPr lang="fr-FR" sz="1600" dirty="0" err="1"/>
              <a:t>Wireshark</a:t>
            </a:r>
            <a:endParaRPr lang="fr-FR" sz="1600" dirty="0"/>
          </a:p>
          <a:p>
            <a:pPr rtl="0">
              <a:buFont typeface="Arial" panose="020B0604020202020204" pitchFamily="34" charset="0"/>
              <a:buChar char="•"/>
            </a:pPr>
            <a:r>
              <a:rPr lang="fr-FR" sz="1600" dirty="0"/>
              <a:t>les information de contrôle</a:t>
            </a:r>
          </a:p>
          <a:p>
            <a:pPr rtl="0">
              <a:buFont typeface="Arial" panose="020B0604020202020204" pitchFamily="34" charset="0"/>
              <a:buChar char="•"/>
            </a:pPr>
            <a:r>
              <a:rPr lang="fr-FR" sz="1600" dirty="0"/>
              <a:t>La différence entre les paquets</a:t>
            </a:r>
          </a:p>
          <a:p>
            <a:pPr marL="0" indent="0">
              <a:buNone/>
            </a:pPr>
            <a:endParaRPr lang="en-US" altLang="ja-JP" dirty="0"/>
          </a:p>
        </p:txBody>
      </p:sp>
    </p:spTree>
    <p:custDataLst>
      <p:tags r:id="rId1"/>
    </p:custDataLst>
    <p:extLst>
      <p:ext uri="{BB962C8B-B14F-4D97-AF65-F5344CB8AC3E}">
        <p14:creationId xmlns:p14="http://schemas.microsoft.com/office/powerpoint/2010/main" val="4003114754"/>
      </p:ext>
    </p:extLst>
  </p:cSld>
  <p:clrMapOvr>
    <a:masterClrMapping/>
  </p:clrMapOvr>
  <p:transition spd="slow">
    <p:wipe/>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915409"/>
            <a:ext cx="8231464" cy="1802391"/>
          </a:xfrm>
        </p:spPr>
        <p:txBody>
          <a:bodyPr/>
          <a:lstStyle/>
          <a:p>
            <a:pPr rtl="0"/>
            <a:r>
              <a:rPr lang="fr-FR">
                <a:solidFill>
                  <a:schemeClr val="accent5">
                    <a:lumMod val="40000"/>
                    <a:lumOff val="60000"/>
                  </a:schemeClr>
                </a:solidFill>
              </a:rPr>
              <a:t>8.3 Paquets IPv6</a:t>
            </a:r>
          </a:p>
        </p:txBody>
      </p:sp>
    </p:spTree>
    <p:custDataLst>
      <p:tags r:id="rId1"/>
    </p:custDataLst>
    <p:extLst>
      <p:ext uri="{BB962C8B-B14F-4D97-AF65-F5344CB8AC3E}">
        <p14:creationId xmlns:p14="http://schemas.microsoft.com/office/powerpoint/2010/main" val="356840590"/>
      </p:ext>
    </p:extLst>
  </p:cSld>
  <p:clrMapOvr>
    <a:masterClrMapping/>
  </p:clrMapOvr>
  <p:transition spd="slow">
    <p:wipe/>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pPr rtl="0"/>
            <a:r>
              <a:rPr lang="fr-FR" sz="1600"/>
              <a:t>Paquets IPv6</a:t>
            </a:r>
            <a:r>
              <a:rPr lang="en-US" altLang="en-US" dirty="0"/>
              <a:t/>
            </a:r>
            <a:br>
              <a:rPr lang="en-US" altLang="en-US" dirty="0"/>
            </a:br>
            <a:r>
              <a:rPr lang="fr-FR"/>
              <a:t>Limites du protocole IPv4</a:t>
            </a:r>
          </a:p>
        </p:txBody>
      </p:sp>
      <p:sp>
        <p:nvSpPr>
          <p:cNvPr id="13315" name="Content Placeholder 2"/>
          <p:cNvSpPr>
            <a:spLocks noGrp="1"/>
          </p:cNvSpPr>
          <p:nvPr>
            <p:ph idx="1"/>
          </p:nvPr>
        </p:nvSpPr>
        <p:spPr>
          <a:xfrm>
            <a:off x="138814" y="921287"/>
            <a:ext cx="8672954" cy="3573424"/>
          </a:xfrm>
        </p:spPr>
        <p:txBody>
          <a:bodyPr/>
          <a:lstStyle/>
          <a:p>
            <a:pPr marL="0" indent="0" rtl="0">
              <a:buNone/>
            </a:pPr>
            <a:r>
              <a:rPr lang="fr-FR" sz="1600" dirty="0"/>
              <a:t>l'IPv4 présente trois problèmes majeurs :</a:t>
            </a:r>
          </a:p>
          <a:p>
            <a:pPr lvl="1" rtl="0"/>
            <a:r>
              <a:rPr lang="fr-FR" sz="1600" dirty="0"/>
              <a:t>La pénurie des adresses IPv4 — Nous sommes trouvé à court d'adresses IPv4.</a:t>
            </a:r>
          </a:p>
          <a:p>
            <a:pPr lvl="1" rtl="0"/>
            <a:r>
              <a:rPr lang="fr-FR" sz="1600" dirty="0"/>
              <a:t>La manque de connectivité de bout en bout — Pour que IPv4 survienne aussi longtemps, l'adressage privé et NAT ont été créés. Cela a mis fin aux communications directes avec l'adressage public.</a:t>
            </a:r>
          </a:p>
          <a:p>
            <a:pPr lvl="1" rtl="0"/>
            <a:r>
              <a:rPr lang="fr-FR" sz="1600" dirty="0"/>
              <a:t>Augmentation de la complexité du réseau — NAT a été conçu comme une solution temporaire et crée des problèmes sur le réseau comme un effet secondaire de la manipulation des en-têtes réseau adressant. NAT provoque des problèmes de latence et de dépannage.</a:t>
            </a:r>
          </a:p>
          <a:p>
            <a:pPr lvl="1"/>
            <a:endParaRPr lang="en-CA" altLang="en-US" dirty="0"/>
          </a:p>
          <a:p>
            <a:pPr lvl="1"/>
            <a:endParaRPr lang="en-CA" altLang="en-US" dirty="0"/>
          </a:p>
          <a:p>
            <a:pPr lvl="1"/>
            <a:endParaRPr lang="en-CA" altLang="en-US" dirty="0"/>
          </a:p>
          <a:p>
            <a:pPr lvl="1"/>
            <a:endParaRPr lang="en-CA" altLang="en-US" dirty="0"/>
          </a:p>
          <a:p>
            <a:pPr lvl="1"/>
            <a:endParaRPr lang="en-CA" altLang="en-US" dirty="0"/>
          </a:p>
          <a:p>
            <a:pPr lvl="1"/>
            <a:endParaRPr lang="en-CA" altLang="en-US" dirty="0"/>
          </a:p>
        </p:txBody>
      </p:sp>
    </p:spTree>
    <p:extLst>
      <p:ext uri="{BB962C8B-B14F-4D97-AF65-F5344CB8AC3E}">
        <p14:creationId xmlns:p14="http://schemas.microsoft.com/office/powerpoint/2010/main" val="1061577575"/>
      </p:ext>
    </p:extLst>
  </p:cSld>
  <p:clrMapOvr>
    <a:masterClrMapping/>
  </p:clrMapOvr>
  <p:transition spd="slow">
    <p:wipe/>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pPr rtl="0"/>
            <a:r>
              <a:rPr lang="fr-FR" sz="1600" dirty="0"/>
              <a:t>Paquets </a:t>
            </a:r>
            <a:r>
              <a:rPr lang="fr-FR" sz="1600" dirty="0" smtClean="0"/>
              <a:t>IPv6</a:t>
            </a:r>
            <a:br>
              <a:rPr lang="fr-FR" sz="1600" dirty="0" smtClean="0"/>
            </a:br>
            <a:r>
              <a:rPr lang="fr-FR" dirty="0" smtClean="0"/>
              <a:t>Présentation </a:t>
            </a:r>
            <a:r>
              <a:rPr lang="fr-FR" dirty="0"/>
              <a:t>d'IPv6</a:t>
            </a:r>
          </a:p>
        </p:txBody>
      </p:sp>
      <p:sp>
        <p:nvSpPr>
          <p:cNvPr id="13315" name="Content Placeholder 2"/>
          <p:cNvSpPr>
            <a:spLocks noGrp="1"/>
          </p:cNvSpPr>
          <p:nvPr>
            <p:ph idx="1"/>
          </p:nvPr>
        </p:nvSpPr>
        <p:spPr>
          <a:xfrm>
            <a:off x="123574" y="867946"/>
            <a:ext cx="3997630" cy="3841213"/>
          </a:xfrm>
        </p:spPr>
        <p:txBody>
          <a:bodyPr/>
          <a:lstStyle/>
          <a:p>
            <a:pPr rtl="0">
              <a:buFont typeface="Arial" panose="020B0604020202020204" pitchFamily="34" charset="0"/>
              <a:buChar char="•"/>
            </a:pPr>
            <a:r>
              <a:rPr lang="fr-FR" sz="1400" dirty="0"/>
              <a:t>IPv6 a été développé par l'Internet Engineering </a:t>
            </a:r>
            <a:r>
              <a:rPr lang="fr-FR" sz="1400" dirty="0" err="1"/>
              <a:t>Task</a:t>
            </a:r>
            <a:r>
              <a:rPr lang="fr-FR" sz="1400" dirty="0"/>
              <a:t> Force (IETF)</a:t>
            </a:r>
          </a:p>
          <a:p>
            <a:pPr rtl="0">
              <a:buFont typeface="Arial" panose="020B0604020202020204" pitchFamily="34" charset="0"/>
              <a:buChar char="•"/>
            </a:pPr>
            <a:r>
              <a:rPr lang="fr-FR" sz="1400" dirty="0"/>
              <a:t>IPv6 dépasse les limites des adresses IPv4.</a:t>
            </a:r>
          </a:p>
          <a:p>
            <a:pPr rtl="0">
              <a:buFont typeface="Arial" panose="020B0604020202020204" pitchFamily="34" charset="0"/>
              <a:buChar char="•"/>
            </a:pPr>
            <a:r>
              <a:rPr lang="fr-FR" sz="1400" dirty="0"/>
              <a:t>Améliorations apportées par IPv6 :</a:t>
            </a:r>
          </a:p>
          <a:p>
            <a:pPr lvl="1" rtl="0">
              <a:buFont typeface="Arial" panose="020B0604020202020204" pitchFamily="34" charset="0"/>
              <a:buChar char="•"/>
            </a:pPr>
            <a:r>
              <a:rPr lang="fr-FR" b="1" dirty="0"/>
              <a:t>Espace d'adressage plus important </a:t>
            </a:r>
            <a:r>
              <a:rPr lang="fr-FR" dirty="0"/>
              <a:t>— basé sur l'adresse 128 bits et pas sur 32 bits</a:t>
            </a:r>
          </a:p>
          <a:p>
            <a:pPr lvl="1" rtl="0">
              <a:buFont typeface="Arial" panose="020B0604020202020204" pitchFamily="34" charset="0"/>
              <a:buChar char="•"/>
            </a:pPr>
            <a:r>
              <a:rPr lang="fr-FR" b="1" dirty="0"/>
              <a:t>Traitement plus efficace des paquet </a:t>
            </a:r>
            <a:r>
              <a:rPr lang="fr-FR" dirty="0"/>
              <a:t>– l'en-tête a été simplifié et comporte moins de champs.</a:t>
            </a:r>
          </a:p>
          <a:p>
            <a:pPr lvl="1" rtl="0">
              <a:buFont typeface="Arial" panose="020B0604020202020204" pitchFamily="34" charset="0"/>
              <a:buChar char="•"/>
            </a:pPr>
            <a:r>
              <a:rPr lang="fr-FR" b="1" dirty="0"/>
              <a:t>Traduction d'adresses réseau inutile </a:t>
            </a:r>
            <a:r>
              <a:rPr lang="fr-FR" dirty="0"/>
              <a:t>— grâce au grand nombre d'adressage, il n'est plus nécessaire d'utiliser une adressage privée interne et d'être mappé à une adresse publique partagée.</a:t>
            </a:r>
          </a:p>
          <a:p>
            <a:pPr lvl="1"/>
            <a:endParaRPr lang="en-CA" altLang="en-US" dirty="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57004" y="934212"/>
            <a:ext cx="4886995" cy="3886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04862259"/>
      </p:ext>
    </p:extLst>
  </p:cSld>
  <p:clrMapOvr>
    <a:masterClrMapping/>
  </p:clrMapOvr>
  <p:transition spd="slow">
    <p:wipe/>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99061" y="109973"/>
            <a:ext cx="9144000" cy="757551"/>
          </a:xfrm>
        </p:spPr>
        <p:txBody>
          <a:bodyPr/>
          <a:lstStyle/>
          <a:p>
            <a:pPr rtl="0"/>
            <a:r>
              <a:rPr lang="fr-FR" sz="1600" dirty="0"/>
              <a:t>Paquets IPv6</a:t>
            </a:r>
            <a:r>
              <a:rPr lang="en-US" altLang="en-US" dirty="0"/>
              <a:t/>
            </a:r>
            <a:br>
              <a:rPr lang="en-US" altLang="en-US" dirty="0"/>
            </a:br>
            <a:r>
              <a:rPr lang="fr-FR" dirty="0"/>
              <a:t>Champs d'en-tête de paquet IPv4 dans l'en-tête de paquet IPv6</a:t>
            </a:r>
          </a:p>
        </p:txBody>
      </p:sp>
      <p:sp>
        <p:nvSpPr>
          <p:cNvPr id="13315" name="Content Placeholder 2"/>
          <p:cNvSpPr>
            <a:spLocks noGrp="1"/>
          </p:cNvSpPr>
          <p:nvPr>
            <p:ph idx="1"/>
          </p:nvPr>
        </p:nvSpPr>
        <p:spPr>
          <a:xfrm>
            <a:off x="123574" y="867947"/>
            <a:ext cx="3359855" cy="3733082"/>
          </a:xfrm>
        </p:spPr>
        <p:txBody>
          <a:bodyPr/>
          <a:lstStyle/>
          <a:p>
            <a:pPr rtl="0">
              <a:buFont typeface="Arial" panose="020B0604020202020204" pitchFamily="34" charset="0"/>
              <a:buChar char="•"/>
            </a:pPr>
            <a:r>
              <a:rPr lang="fr-FR" sz="1400" dirty="0"/>
              <a:t>L'en-tête IPv6 est simplifié, mais pas inférieure.</a:t>
            </a:r>
          </a:p>
          <a:p>
            <a:pPr rtl="0">
              <a:buFont typeface="Arial" panose="020B0604020202020204" pitchFamily="34" charset="0"/>
              <a:buChar char="•"/>
            </a:pPr>
            <a:r>
              <a:rPr lang="fr-FR" sz="1400" dirty="0"/>
              <a:t>L'en-tête est fixé à 40 octets ou octets de longueur.</a:t>
            </a:r>
          </a:p>
          <a:p>
            <a:pPr rtl="0">
              <a:buFont typeface="Arial" panose="020B0604020202020204" pitchFamily="34" charset="0"/>
              <a:buChar char="•"/>
            </a:pPr>
            <a:r>
              <a:rPr lang="fr-FR" sz="1400" dirty="0"/>
              <a:t>Plusieurs champs IPv4 ont été supprimés pour améliorer les performances.</a:t>
            </a:r>
          </a:p>
          <a:p>
            <a:pPr rtl="0">
              <a:buFont typeface="Arial" panose="020B0604020202020204" pitchFamily="34" charset="0"/>
              <a:buChar char="•"/>
            </a:pPr>
            <a:r>
              <a:rPr lang="fr-FR" sz="1400" dirty="0"/>
              <a:t>Certains champs IPv4 ont été supprimés pour améliorer les performances:</a:t>
            </a:r>
          </a:p>
          <a:p>
            <a:pPr lvl="1" rtl="0"/>
            <a:r>
              <a:rPr lang="fr-FR" dirty="0"/>
              <a:t>Indicateur</a:t>
            </a:r>
          </a:p>
          <a:p>
            <a:pPr lvl="1" rtl="0"/>
            <a:r>
              <a:rPr lang="fr-FR" dirty="0"/>
              <a:t>Décalage du fragment</a:t>
            </a:r>
          </a:p>
          <a:p>
            <a:pPr lvl="1" rtl="0"/>
            <a:r>
              <a:rPr lang="fr-FR" dirty="0"/>
              <a:t>Somme de contrôle d'en-tête</a:t>
            </a:r>
          </a:p>
          <a:p>
            <a:pPr lvl="1"/>
            <a:endParaRPr lang="en-CA" altLang="en-US" dirty="0"/>
          </a:p>
        </p:txBody>
      </p:sp>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94336" y="1127760"/>
            <a:ext cx="5282024" cy="34208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6067361"/>
      </p:ext>
    </p:extLst>
  </p:cSld>
  <p:clrMapOvr>
    <a:masterClrMapping/>
  </p:clrMapOvr>
  <p:transition spd="slow">
    <p:wipe/>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pPr rtl="0"/>
            <a:r>
              <a:rPr lang="fr-FR" sz="1600"/>
              <a:t>Paquet IPv6</a:t>
            </a:r>
            <a:r>
              <a:rPr lang="en-US" altLang="en-US" dirty="0"/>
              <a:t/>
            </a:r>
            <a:br>
              <a:rPr lang="en-US" altLang="en-US" dirty="0"/>
            </a:br>
            <a:r>
              <a:rPr lang="fr-FR"/>
              <a:t>En-tête de paquet IPv6</a:t>
            </a:r>
          </a:p>
        </p:txBody>
      </p:sp>
      <p:sp>
        <p:nvSpPr>
          <p:cNvPr id="13315" name="Content Placeholder 2"/>
          <p:cNvSpPr>
            <a:spLocks noGrp="1"/>
          </p:cNvSpPr>
          <p:nvPr>
            <p:ph idx="1"/>
          </p:nvPr>
        </p:nvSpPr>
        <p:spPr>
          <a:xfrm>
            <a:off x="123574" y="867947"/>
            <a:ext cx="8243186" cy="457933"/>
          </a:xfrm>
        </p:spPr>
        <p:txBody>
          <a:bodyPr/>
          <a:lstStyle/>
          <a:p>
            <a:pPr marL="0" indent="0" rtl="0">
              <a:buNone/>
            </a:pPr>
            <a:r>
              <a:rPr lang="fr-FR" sz="1600"/>
              <a:t>Les champs importants de l'en-tête IPv4 sont :</a:t>
            </a:r>
          </a:p>
          <a:p>
            <a:pPr lvl="1"/>
            <a:endParaRPr lang="en-CA" altLang="en-US" dirty="0"/>
          </a:p>
        </p:txBody>
      </p:sp>
      <p:graphicFrame>
        <p:nvGraphicFramePr>
          <p:cNvPr id="5" name="Table 4"/>
          <p:cNvGraphicFramePr>
            <a:graphicFrameLocks noGrp="1"/>
          </p:cNvGraphicFramePr>
          <p:nvPr>
            <p:extLst/>
          </p:nvPr>
        </p:nvGraphicFramePr>
        <p:xfrm>
          <a:off x="784860" y="1261687"/>
          <a:ext cx="8055864" cy="3702424"/>
        </p:xfrm>
        <a:graphic>
          <a:graphicData uri="http://schemas.openxmlformats.org/drawingml/2006/table">
            <a:tbl>
              <a:tblPr firstRow="1" bandRow="1">
                <a:tableStyleId>{5C22544A-7EE6-4342-B048-85BDC9FD1C3A}</a:tableStyleId>
              </a:tblPr>
              <a:tblGrid>
                <a:gridCol w="2171800">
                  <a:extLst>
                    <a:ext uri="{9D8B030D-6E8A-4147-A177-3AD203B41FA5}">
                      <a16:colId xmlns:a16="http://schemas.microsoft.com/office/drawing/2014/main" val="20000"/>
                    </a:ext>
                  </a:extLst>
                </a:gridCol>
                <a:gridCol w="5884064">
                  <a:extLst>
                    <a:ext uri="{9D8B030D-6E8A-4147-A177-3AD203B41FA5}">
                      <a16:colId xmlns:a16="http://schemas.microsoft.com/office/drawing/2014/main" val="20001"/>
                    </a:ext>
                  </a:extLst>
                </a:gridCol>
              </a:tblGrid>
              <a:tr h="321035">
                <a:tc>
                  <a:txBody>
                    <a:bodyPr/>
                    <a:lstStyle/>
                    <a:p>
                      <a:pPr rtl="0"/>
                      <a:r>
                        <a:rPr lang="fr-FR"/>
                        <a:t>Fonction</a:t>
                      </a:r>
                    </a:p>
                  </a:txBody>
                  <a:tcPr/>
                </a:tc>
                <a:tc>
                  <a:txBody>
                    <a:bodyPr/>
                    <a:lstStyle/>
                    <a:p>
                      <a:pPr rtl="0"/>
                      <a:r>
                        <a:rPr lang="fr-FR"/>
                        <a:t>Description</a:t>
                      </a:r>
                    </a:p>
                  </a:txBody>
                  <a:tcPr/>
                </a:tc>
                <a:extLst>
                  <a:ext uri="{0D108BD9-81ED-4DB2-BD59-A6C34878D82A}">
                    <a16:rowId xmlns:a16="http://schemas.microsoft.com/office/drawing/2014/main" val="10000"/>
                  </a:ext>
                </a:extLst>
              </a:tr>
              <a:tr h="327235">
                <a:tc>
                  <a:txBody>
                    <a:bodyPr/>
                    <a:lstStyle/>
                    <a:p>
                      <a:pPr rtl="0"/>
                      <a:r>
                        <a:rPr lang="fr-FR" b="1"/>
                        <a:t>Version</a:t>
                      </a:r>
                    </a:p>
                  </a:txBody>
                  <a:tcPr/>
                </a:tc>
                <a:tc>
                  <a:txBody>
                    <a:bodyPr/>
                    <a:lstStyle/>
                    <a:p>
                      <a:pPr rtl="0"/>
                      <a:r>
                        <a:rPr lang="fr-FR"/>
                        <a:t>Ce</a:t>
                      </a:r>
                      <a:r>
                        <a:rPr lang="fr-FR" baseline="0"/>
                        <a:t> sera pour v6, par opposition à v4, un champ de 4 bits = 0110 </a:t>
                      </a:r>
                    </a:p>
                  </a:txBody>
                  <a:tcPr/>
                </a:tc>
                <a:extLst>
                  <a:ext uri="{0D108BD9-81ED-4DB2-BD59-A6C34878D82A}">
                    <a16:rowId xmlns:a16="http://schemas.microsoft.com/office/drawing/2014/main" val="10001"/>
                  </a:ext>
                </a:extLst>
              </a:tr>
              <a:tr h="337618">
                <a:tc>
                  <a:txBody>
                    <a:bodyPr/>
                    <a:lstStyle/>
                    <a:p>
                      <a:pPr rtl="0"/>
                      <a:r>
                        <a:rPr lang="fr-FR" b="1"/>
                        <a:t>Classe de trafic</a:t>
                      </a:r>
                    </a:p>
                  </a:txBody>
                  <a:tcPr/>
                </a:tc>
                <a:tc>
                  <a:txBody>
                    <a:bodyPr/>
                    <a:lstStyle/>
                    <a:p>
                      <a:pPr rtl="0"/>
                      <a:r>
                        <a:rPr lang="fr-FR"/>
                        <a:t>Utilisé pour la QoS</a:t>
                      </a:r>
                      <a:r>
                        <a:rPr lang="fr-FR" baseline="0"/>
                        <a:t>: Équivalent au champ DiffServ — DS </a:t>
                      </a:r>
                    </a:p>
                  </a:txBody>
                  <a:tcPr/>
                </a:tc>
                <a:extLst>
                  <a:ext uri="{0D108BD9-81ED-4DB2-BD59-A6C34878D82A}">
                    <a16:rowId xmlns:a16="http://schemas.microsoft.com/office/drawing/2014/main" val="10002"/>
                  </a:ext>
                </a:extLst>
              </a:tr>
              <a:tr h="475289">
                <a:tc>
                  <a:txBody>
                    <a:bodyPr/>
                    <a:lstStyle/>
                    <a:p>
                      <a:pPr rtl="0"/>
                      <a:r>
                        <a:rPr lang="fr-FR" b="1"/>
                        <a:t>Étiquetage de flux</a:t>
                      </a:r>
                    </a:p>
                  </a:txBody>
                  <a:tcPr/>
                </a:tc>
                <a:tc>
                  <a:txBody>
                    <a:bodyPr/>
                    <a:lstStyle/>
                    <a:p>
                      <a:pPr rtl="0"/>
                      <a:r>
                        <a:rPr lang="fr-FR" baseline="0"/>
                        <a:t>Informe l'appareil de traiter les étiquettes de flux identiques de la même manière, </a:t>
                      </a:r>
                      <a:r>
                        <a:rPr lang="fr-FR"/>
                        <a:t>champ 20 bits</a:t>
                      </a:r>
                    </a:p>
                  </a:txBody>
                  <a:tcPr/>
                </a:tc>
                <a:extLst>
                  <a:ext uri="{0D108BD9-81ED-4DB2-BD59-A6C34878D82A}">
                    <a16:rowId xmlns:a16="http://schemas.microsoft.com/office/drawing/2014/main" val="10003"/>
                  </a:ext>
                </a:extLst>
              </a:tr>
              <a:tr h="475289">
                <a:tc>
                  <a:txBody>
                    <a:bodyPr/>
                    <a:lstStyle/>
                    <a:p>
                      <a:pPr rtl="0"/>
                      <a:r>
                        <a:rPr lang="fr-FR" b="1"/>
                        <a:t>Longueur des données utiles</a:t>
                      </a:r>
                    </a:p>
                  </a:txBody>
                  <a:tcPr/>
                </a:tc>
                <a:tc>
                  <a:txBody>
                    <a:bodyPr/>
                    <a:lstStyle/>
                    <a:p>
                      <a:pPr rtl="0"/>
                      <a:r>
                        <a:rPr lang="fr-FR"/>
                        <a:t>ce champ de 16 bits indique la longueur de la partie données (utiles) du paquet IPv6.</a:t>
                      </a:r>
                    </a:p>
                  </a:txBody>
                  <a:tcPr/>
                </a:tc>
                <a:extLst>
                  <a:ext uri="{0D108BD9-81ED-4DB2-BD59-A6C34878D82A}">
                    <a16:rowId xmlns:a16="http://schemas.microsoft.com/office/drawing/2014/main" val="10004"/>
                  </a:ext>
                </a:extLst>
              </a:tr>
              <a:tr h="335635">
                <a:tc>
                  <a:txBody>
                    <a:bodyPr/>
                    <a:lstStyle/>
                    <a:p>
                      <a:pPr rtl="0"/>
                      <a:r>
                        <a:rPr lang="fr-FR" b="1"/>
                        <a:t>En-tête suivant</a:t>
                      </a:r>
                    </a:p>
                  </a:txBody>
                  <a:tcPr/>
                </a:tc>
                <a:tc>
                  <a:txBody>
                    <a:bodyPr/>
                    <a:lstStyle/>
                    <a:p>
                      <a:pPr rtl="0"/>
                      <a:r>
                        <a:rPr lang="fr-FR" baseline="0"/>
                        <a:t> Protocole de niveau suivant : ICMP, TCP, UDP, etc.</a:t>
                      </a:r>
                    </a:p>
                  </a:txBody>
                  <a:tcPr/>
                </a:tc>
                <a:extLst>
                  <a:ext uri="{0D108BD9-81ED-4DB2-BD59-A6C34878D82A}">
                    <a16:rowId xmlns:a16="http://schemas.microsoft.com/office/drawing/2014/main" val="10005"/>
                  </a:ext>
                </a:extLst>
              </a:tr>
              <a:tr h="475289">
                <a:tc>
                  <a:txBody>
                    <a:bodyPr/>
                    <a:lstStyle/>
                    <a:p>
                      <a:pPr rtl="0"/>
                      <a:r>
                        <a:rPr lang="fr-FR" b="1"/>
                        <a:t>Limite de nombre de tronçons</a:t>
                      </a:r>
                    </a:p>
                  </a:txBody>
                  <a:tcPr/>
                </a:tc>
                <a:tc>
                  <a:txBody>
                    <a:bodyPr/>
                    <a:lstStyle/>
                    <a:p>
                      <a:pPr marL="0" marR="0" indent="0" algn="l" defTabSz="685777" rtl="0" eaLnBrk="1" fontAlgn="auto" latinLnBrk="0" hangingPunct="1">
                        <a:lnSpc>
                          <a:spcPct val="100000"/>
                        </a:lnSpc>
                        <a:spcBef>
                          <a:spcPts val="0"/>
                        </a:spcBef>
                        <a:spcAft>
                          <a:spcPts val="0"/>
                        </a:spcAft>
                        <a:buClrTx/>
                        <a:buSzTx/>
                        <a:buFontTx/>
                        <a:buNone/>
                        <a:tabLst/>
                        <a:defRPr/>
                      </a:pPr>
                      <a:r>
                        <a:rPr lang="fr-FR"/>
                        <a:t>Remplace le nombre de tronçons de couche 3 du</a:t>
                      </a:r>
                      <a:r>
                        <a:rPr lang="fr-FR" baseline="0"/>
                        <a:t> champ TTL </a:t>
                      </a:r>
                    </a:p>
                  </a:txBody>
                  <a:tcPr/>
                </a:tc>
                <a:extLst>
                  <a:ext uri="{0D108BD9-81ED-4DB2-BD59-A6C34878D82A}">
                    <a16:rowId xmlns:a16="http://schemas.microsoft.com/office/drawing/2014/main" val="10007"/>
                  </a:ext>
                </a:extLst>
              </a:tr>
              <a:tr h="308261">
                <a:tc>
                  <a:txBody>
                    <a:bodyPr/>
                    <a:lstStyle/>
                    <a:p>
                      <a:pPr rtl="0"/>
                      <a:r>
                        <a:rPr lang="fr-FR" b="1"/>
                        <a:t>Adresse IPv4 source</a:t>
                      </a:r>
                    </a:p>
                  </a:txBody>
                  <a:tcPr/>
                </a:tc>
                <a:tc>
                  <a:txBody>
                    <a:bodyPr/>
                    <a:lstStyle/>
                    <a:p>
                      <a:pPr rtl="0"/>
                      <a:r>
                        <a:rPr lang="fr-FR"/>
                        <a:t>Adresse source 128 bits</a:t>
                      </a:r>
                    </a:p>
                  </a:txBody>
                  <a:tcPr/>
                </a:tc>
                <a:extLst>
                  <a:ext uri="{0D108BD9-81ED-4DB2-BD59-A6C34878D82A}">
                    <a16:rowId xmlns:a16="http://schemas.microsoft.com/office/drawing/2014/main" val="10006"/>
                  </a:ext>
                </a:extLst>
              </a:tr>
              <a:tr h="308261">
                <a:tc>
                  <a:txBody>
                    <a:bodyPr/>
                    <a:lstStyle/>
                    <a:p>
                      <a:pPr rtl="0"/>
                      <a:r>
                        <a:rPr lang="fr-FR" b="1"/>
                        <a:t>Adresse IP de destination</a:t>
                      </a:r>
                    </a:p>
                  </a:txBody>
                  <a:tcPr/>
                </a:tc>
                <a:tc>
                  <a:txBody>
                    <a:bodyPr/>
                    <a:lstStyle/>
                    <a:p>
                      <a:pPr rtl="0"/>
                      <a:r>
                        <a:rPr lang="fr-FR" baseline="0" dirty="0"/>
                        <a:t> Adresse</a:t>
                      </a:r>
                      <a:r>
                        <a:rPr lang="fr-FR" dirty="0"/>
                        <a:t> de destination 128 bits</a:t>
                      </a:r>
                    </a:p>
                  </a:txBody>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1782923729"/>
      </p:ext>
    </p:extLst>
  </p:cSld>
  <p:clrMapOvr>
    <a:masterClrMapping/>
  </p:clrMapOvr>
  <p:transition spd="slow">
    <p:wipe/>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106681" y="132833"/>
            <a:ext cx="9144000" cy="757551"/>
          </a:xfrm>
        </p:spPr>
        <p:txBody>
          <a:bodyPr/>
          <a:lstStyle/>
          <a:p>
            <a:pPr rtl="0"/>
            <a:r>
              <a:rPr lang="fr-FR" sz="1600" dirty="0"/>
              <a:t>Paquet IPv6</a:t>
            </a:r>
            <a:r>
              <a:rPr lang="en-US" altLang="en-US" dirty="0"/>
              <a:t/>
            </a:r>
            <a:br>
              <a:rPr lang="en-US" altLang="en-US" dirty="0"/>
            </a:br>
            <a:r>
              <a:rPr lang="fr-FR" dirty="0"/>
              <a:t>En-tête de paquet IPv6 (suite)</a:t>
            </a:r>
          </a:p>
        </p:txBody>
      </p:sp>
      <p:sp>
        <p:nvSpPr>
          <p:cNvPr id="13315" name="Content Placeholder 2"/>
          <p:cNvSpPr>
            <a:spLocks noGrp="1"/>
          </p:cNvSpPr>
          <p:nvPr>
            <p:ph idx="1"/>
          </p:nvPr>
        </p:nvSpPr>
        <p:spPr>
          <a:xfrm>
            <a:off x="237874" y="959387"/>
            <a:ext cx="8243186" cy="3073117"/>
          </a:xfrm>
        </p:spPr>
        <p:txBody>
          <a:bodyPr/>
          <a:lstStyle/>
          <a:p>
            <a:pPr marL="0" indent="0" rtl="0">
              <a:buNone/>
            </a:pPr>
            <a:r>
              <a:rPr lang="fr-FR" sz="1600" dirty="0"/>
              <a:t>Le paquet IPv6 peut également contenir des en-têtes d'extension (EH). </a:t>
            </a:r>
          </a:p>
          <a:p>
            <a:pPr marL="0" indent="0" rtl="0">
              <a:buNone/>
            </a:pPr>
            <a:r>
              <a:rPr lang="fr-FR" sz="1600" dirty="0"/>
              <a:t>Caractéristiques des en-têtes EH : </a:t>
            </a:r>
          </a:p>
          <a:p>
            <a:pPr rtl="0">
              <a:buFont typeface="Arial" panose="020B0604020202020204" pitchFamily="34" charset="0"/>
              <a:buChar char="•"/>
            </a:pPr>
            <a:r>
              <a:rPr lang="fr-FR" sz="1600" dirty="0"/>
              <a:t>fournisse des informations facultatives sur la couche réseau</a:t>
            </a:r>
          </a:p>
          <a:p>
            <a:pPr rtl="0">
              <a:buFont typeface="Arial" panose="020B0604020202020204" pitchFamily="34" charset="0"/>
              <a:buChar char="•"/>
            </a:pPr>
            <a:r>
              <a:rPr lang="fr-FR" sz="1600" dirty="0"/>
              <a:t>sont facultatifs</a:t>
            </a:r>
          </a:p>
          <a:p>
            <a:pPr rtl="0">
              <a:buFont typeface="Arial" panose="020B0604020202020204" pitchFamily="34" charset="0"/>
              <a:buChar char="•"/>
            </a:pPr>
            <a:r>
              <a:rPr lang="fr-FR" sz="1600" dirty="0"/>
              <a:t>sont placés entre l'en-tête IPv6 et la charge utile</a:t>
            </a:r>
          </a:p>
          <a:p>
            <a:pPr rtl="0">
              <a:buFont typeface="Arial" panose="020B0604020202020204" pitchFamily="34" charset="0"/>
              <a:buChar char="•"/>
            </a:pPr>
            <a:r>
              <a:rPr lang="fr-FR" sz="1600" dirty="0"/>
              <a:t>ils sont utilisés pour la fragmentation, la sécurité, la prise en charge de la mobilité, etc.</a:t>
            </a:r>
          </a:p>
          <a:p>
            <a:pPr>
              <a:buFont typeface="Arial" panose="020B0604020202020204" pitchFamily="34" charset="0"/>
              <a:buChar char="•"/>
            </a:pPr>
            <a:endParaRPr lang="en-US" altLang="en-US" sz="1600" dirty="0"/>
          </a:p>
          <a:p>
            <a:pPr marL="0" indent="0" rtl="0">
              <a:buNone/>
            </a:pPr>
            <a:r>
              <a:rPr lang="fr-FR" sz="1600" b="1" dirty="0"/>
              <a:t>Remarque: </a:t>
            </a:r>
            <a:r>
              <a:rPr lang="fr-FR" sz="1600" dirty="0"/>
              <a:t>Contrairement à IPv4, les routeurs ne fragmentent pas les paquets IPv6 routés</a:t>
            </a:r>
          </a:p>
        </p:txBody>
      </p:sp>
    </p:spTree>
    <p:extLst>
      <p:ext uri="{BB962C8B-B14F-4D97-AF65-F5344CB8AC3E}">
        <p14:creationId xmlns:p14="http://schemas.microsoft.com/office/powerpoint/2010/main" val="2495146631"/>
      </p:ext>
    </p:extLst>
  </p:cSld>
  <p:clrMapOvr>
    <a:masterClrMapping/>
  </p:clrMapOvr>
  <p:transition spd="slow">
    <p:wipe/>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pPr rtl="0"/>
            <a:r>
              <a:rPr lang="en-US" altLang="en-US" dirty="0">
                <a:solidFill>
                  <a:srgbClr val="FF0000"/>
                </a:solidFill>
              </a:rPr>
              <a:t/>
            </a:r>
            <a:br>
              <a:rPr lang="en-US" altLang="en-US" dirty="0">
                <a:solidFill>
                  <a:srgbClr val="FF0000"/>
                </a:solidFill>
              </a:rPr>
            </a:br>
            <a:r>
              <a:rPr lang="fr-FR" dirty="0">
                <a:solidFill>
                  <a:srgbClr val="FF0000"/>
                </a:solidFill>
              </a:rPr>
              <a:t>Démonstration vidéo de paquet IP – Exemples d'en-têtes IPv6 dans </a:t>
            </a:r>
            <a:r>
              <a:rPr lang="fr-FR" dirty="0" err="1" smtClean="0">
                <a:solidFill>
                  <a:srgbClr val="FF0000"/>
                </a:solidFill>
              </a:rPr>
              <a:t>Wireshark</a:t>
            </a:r>
            <a:r>
              <a:rPr lang="fr-FR" dirty="0" smtClean="0">
                <a:solidFill>
                  <a:srgbClr val="FF0000"/>
                </a:solidFill>
              </a:rPr>
              <a:t> 8,3,5</a:t>
            </a:r>
            <a:endParaRPr lang="fr-FR" dirty="0">
              <a:solidFill>
                <a:srgbClr val="FF0000"/>
              </a:solidFill>
            </a:endParaRPr>
          </a:p>
        </p:txBody>
      </p:sp>
      <p:sp>
        <p:nvSpPr>
          <p:cNvPr id="13315" name="Content Placeholder 2"/>
          <p:cNvSpPr>
            <a:spLocks noGrp="1"/>
          </p:cNvSpPr>
          <p:nvPr>
            <p:ph idx="1"/>
          </p:nvPr>
        </p:nvSpPr>
        <p:spPr>
          <a:xfrm>
            <a:off x="123574" y="1096546"/>
            <a:ext cx="8581514" cy="2131285"/>
          </a:xfrm>
        </p:spPr>
        <p:txBody>
          <a:bodyPr/>
          <a:lstStyle/>
          <a:p>
            <a:pPr marL="0" indent="0" rtl="0">
              <a:buNone/>
            </a:pPr>
            <a:r>
              <a:rPr lang="fr-FR" sz="1600" dirty="0"/>
              <a:t>Cette vidéo présentera les points suivants :</a:t>
            </a:r>
          </a:p>
          <a:p>
            <a:pPr rtl="0">
              <a:buFont typeface="Arial" panose="020B0604020202020204" pitchFamily="34" charset="0"/>
              <a:buChar char="•"/>
            </a:pPr>
            <a:r>
              <a:rPr lang="fr-FR" sz="1600" dirty="0"/>
              <a:t>Les paquets Ethernet IPv6 dans </a:t>
            </a:r>
            <a:r>
              <a:rPr lang="fr-FR" sz="1600" dirty="0" err="1"/>
              <a:t>Wireshark</a:t>
            </a:r>
            <a:endParaRPr lang="fr-FR" sz="1600" dirty="0"/>
          </a:p>
          <a:p>
            <a:pPr rtl="0">
              <a:buFont typeface="Arial" panose="020B0604020202020204" pitchFamily="34" charset="0"/>
              <a:buChar char="•"/>
            </a:pPr>
            <a:r>
              <a:rPr lang="fr-FR" sz="1600" dirty="0"/>
              <a:t>les information de contrôle</a:t>
            </a:r>
          </a:p>
          <a:p>
            <a:pPr rtl="0">
              <a:buFont typeface="Arial" panose="020B0604020202020204" pitchFamily="34" charset="0"/>
              <a:buChar char="•"/>
            </a:pPr>
            <a:r>
              <a:rPr lang="fr-FR" sz="1600" dirty="0"/>
              <a:t>La différence entre les paquets</a:t>
            </a:r>
          </a:p>
          <a:p>
            <a:pPr marL="0" indent="0">
              <a:buNone/>
            </a:pPr>
            <a:endParaRPr lang="en-CA" altLang="en-US" dirty="0"/>
          </a:p>
        </p:txBody>
      </p:sp>
    </p:spTree>
    <p:extLst>
      <p:ext uri="{BB962C8B-B14F-4D97-AF65-F5344CB8AC3E}">
        <p14:creationId xmlns:p14="http://schemas.microsoft.com/office/powerpoint/2010/main" val="2296305087"/>
      </p:ext>
    </p:extLst>
  </p:cSld>
  <p:clrMapOvr>
    <a:masterClrMapping/>
  </p:clrMapOvr>
  <p:transition spd="slow">
    <p:wipe/>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55465" y="1044949"/>
            <a:ext cx="8231464" cy="1802391"/>
          </a:xfrm>
        </p:spPr>
        <p:txBody>
          <a:bodyPr/>
          <a:lstStyle/>
          <a:p>
            <a:pPr rtl="0"/>
            <a:r>
              <a:rPr lang="fr-FR" dirty="0">
                <a:solidFill>
                  <a:schemeClr val="accent5">
                    <a:lumMod val="40000"/>
                    <a:lumOff val="60000"/>
                  </a:schemeClr>
                </a:solidFill>
              </a:rPr>
              <a:t>8.4 Méthode de routage des hôtes</a:t>
            </a:r>
          </a:p>
        </p:txBody>
      </p:sp>
    </p:spTree>
    <p:custDataLst>
      <p:tags r:id="rId1"/>
    </p:custDataLst>
    <p:extLst>
      <p:ext uri="{BB962C8B-B14F-4D97-AF65-F5344CB8AC3E}">
        <p14:creationId xmlns:p14="http://schemas.microsoft.com/office/powerpoint/2010/main" val="936517003"/>
      </p:ext>
    </p:extLst>
  </p:cSld>
  <p:clrMapOvr>
    <a:masterClrMapping/>
  </p:clrMapOvr>
  <p:transition spd="slow">
    <p:wipe/>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106680" y="106681"/>
            <a:ext cx="9144000" cy="685800"/>
          </a:xfrm>
        </p:spPr>
        <p:txBody>
          <a:bodyPr/>
          <a:lstStyle/>
          <a:p>
            <a:pPr rtl="0"/>
            <a:r>
              <a:rPr lang="fr-FR" sz="1600" dirty="0"/>
              <a:t>Méthode de routage des hôtes </a:t>
            </a:r>
            <a:r>
              <a:rPr lang="en-US" altLang="en-US" sz="1600" dirty="0"/>
              <a:t/>
            </a:r>
            <a:br>
              <a:rPr lang="en-US" altLang="en-US" sz="1600" dirty="0"/>
            </a:br>
            <a:r>
              <a:rPr lang="fr-FR" dirty="0"/>
              <a:t> Décisions relatives aux transmissions des hôtes</a:t>
            </a:r>
          </a:p>
        </p:txBody>
      </p:sp>
      <p:sp>
        <p:nvSpPr>
          <p:cNvPr id="55299" name="Rectangle 3"/>
          <p:cNvSpPr>
            <a:spLocks noGrp="1" noChangeArrowheads="1"/>
          </p:cNvSpPr>
          <p:nvPr>
            <p:ph type="body" idx="1"/>
          </p:nvPr>
        </p:nvSpPr>
        <p:spPr>
          <a:xfrm>
            <a:off x="170688" y="894384"/>
            <a:ext cx="8516566" cy="2250825"/>
          </a:xfrm>
        </p:spPr>
        <p:txBody>
          <a:bodyPr/>
          <a:lstStyle/>
          <a:p>
            <a:pPr rtl="0">
              <a:buFont typeface="Arial" panose="020B0604020202020204" pitchFamily="34" charset="0"/>
              <a:buChar char="•"/>
            </a:pPr>
            <a:r>
              <a:rPr lang="fr-FR" sz="1800" dirty="0"/>
              <a:t>Les paquets sont toujours créés à la source.</a:t>
            </a:r>
          </a:p>
          <a:p>
            <a:pPr rtl="0">
              <a:buFont typeface="Arial" panose="020B0604020202020204" pitchFamily="34" charset="0"/>
              <a:buChar char="•"/>
            </a:pPr>
            <a:r>
              <a:rPr lang="fr-FR" sz="1800" dirty="0"/>
              <a:t>Chaque unité hôte crée sa propre table de routage.</a:t>
            </a:r>
          </a:p>
          <a:p>
            <a:pPr rtl="0">
              <a:buFont typeface="Arial" panose="020B0604020202020204" pitchFamily="34" charset="0"/>
              <a:buChar char="•"/>
            </a:pPr>
            <a:r>
              <a:rPr lang="fr-FR" sz="1800" dirty="0"/>
              <a:t>Un hôte peut envoyer des paquets aux éléments suivants :</a:t>
            </a:r>
          </a:p>
          <a:p>
            <a:pPr lvl="1" rtl="0"/>
            <a:r>
              <a:rPr lang="fr-FR" sz="1700" dirty="0"/>
              <a:t>Lui-même — 127.0.0.1 (IPv4), ::1 (IPv6)</a:t>
            </a:r>
          </a:p>
          <a:p>
            <a:pPr lvl="1" rtl="0"/>
            <a:r>
              <a:rPr lang="fr-FR" sz="1700" dirty="0"/>
              <a:t>Hôtes locaux — la destination se trouve sur le même réseau local</a:t>
            </a:r>
          </a:p>
          <a:p>
            <a:pPr lvl="1" rtl="0"/>
            <a:r>
              <a:rPr lang="fr-FR" sz="1700" dirty="0"/>
              <a:t>Hôtes distants : les périphériques ne sont pas sur le même réseau local </a:t>
            </a:r>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1070" y="3221028"/>
            <a:ext cx="4799457" cy="19224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7714470"/>
      </p:ext>
    </p:extLst>
  </p:cSld>
  <p:clrMapOvr>
    <a:masterClrMapping/>
  </p:clrMapOvr>
  <p:transition spd="slow">
    <p:wip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pPr rtl="0"/>
            <a:r>
              <a:rPr lang="fr-FR" sz="1600"/>
              <a:t>Trames Ethernet</a:t>
            </a:r>
            <a:r>
              <a:rPr lang="en-US" dirty="0"/>
              <a:t/>
            </a:r>
            <a:br>
              <a:rPr lang="en-US" dirty="0"/>
            </a:br>
            <a:r>
              <a:rPr lang="fr-FR" sz="2400"/>
              <a:t>Sous-couche MAC</a:t>
            </a:r>
          </a:p>
        </p:txBody>
      </p:sp>
      <p:sp>
        <p:nvSpPr>
          <p:cNvPr id="8" name="Content Placeholder 7">
            <a:extLst>
              <a:ext uri="{FF2B5EF4-FFF2-40B4-BE49-F238E27FC236}">
                <a16:creationId xmlns:a16="http://schemas.microsoft.com/office/drawing/2014/main" id="{0739FE46-949D-5848-A3FF-68AA0B91430B}"/>
              </a:ext>
            </a:extLst>
          </p:cNvPr>
          <p:cNvSpPr>
            <a:spLocks noGrp="1"/>
          </p:cNvSpPr>
          <p:nvPr>
            <p:ph idx="1"/>
          </p:nvPr>
        </p:nvSpPr>
        <p:spPr>
          <a:xfrm>
            <a:off x="224405" y="731837"/>
            <a:ext cx="8280057" cy="3689897"/>
          </a:xfrm>
        </p:spPr>
        <p:txBody>
          <a:bodyPr/>
          <a:lstStyle/>
          <a:p>
            <a:pPr algn="l" rtl="0"/>
            <a:r>
              <a:rPr lang="fr-FR" sz="1600">
                <a:solidFill>
                  <a:srgbClr val="000000"/>
                </a:solidFill>
              </a:rPr>
              <a:t>La sous-couche MAC est responsable de l'encapsulation des données et de l'accès au support.</a:t>
            </a:r>
          </a:p>
          <a:p>
            <a:pPr algn="l"/>
            <a:endParaRPr lang="en-US" sz="1600" b="1" dirty="0">
              <a:solidFill>
                <a:srgbClr val="000000"/>
              </a:solidFill>
            </a:endParaRPr>
          </a:p>
          <a:p>
            <a:pPr algn="l" rtl="0"/>
            <a:r>
              <a:rPr lang="fr-FR" sz="1600" b="1">
                <a:solidFill>
                  <a:srgbClr val="000000"/>
                </a:solidFill>
              </a:rPr>
              <a:t>Encapsulation de données</a:t>
            </a:r>
          </a:p>
          <a:p>
            <a:pPr algn="l" rtl="0"/>
            <a:r>
              <a:rPr lang="fr-FR" sz="1600">
                <a:solidFill>
                  <a:srgbClr val="000000"/>
                </a:solidFill>
              </a:rPr>
              <a:t>L'encapsulation des données IEEE 802.3 comprend les éléments suivants :</a:t>
            </a:r>
          </a:p>
          <a:p>
            <a:pPr marL="457200" indent="-457200" algn="l" rtl="0">
              <a:buFont typeface="+mj-lt"/>
              <a:buAutoNum type="arabicPeriod"/>
            </a:pPr>
            <a:r>
              <a:rPr lang="fr-FR" sz="1400" b="1">
                <a:solidFill>
                  <a:srgbClr val="000000"/>
                </a:solidFill>
              </a:rPr>
              <a:t>Trame Ethernet</a:t>
            </a:r>
            <a:r>
              <a:rPr lang="fr-FR" sz="1400">
                <a:solidFill>
                  <a:srgbClr val="000000"/>
                </a:solidFill>
              </a:rPr>
              <a:t> - Il s'agit de la structure interne de la trame Ethernet. </a:t>
            </a:r>
          </a:p>
          <a:p>
            <a:pPr marL="457200" indent="-457200" algn="l" rtl="0">
              <a:buFont typeface="+mj-lt"/>
              <a:buAutoNum type="arabicPeriod"/>
            </a:pPr>
            <a:r>
              <a:rPr lang="fr-FR" sz="1400" b="1">
                <a:solidFill>
                  <a:srgbClr val="000000"/>
                </a:solidFill>
              </a:rPr>
              <a:t>Adressage Ethernet</a:t>
            </a:r>
            <a:r>
              <a:rPr lang="fr-FR" sz="1400">
                <a:solidFill>
                  <a:srgbClr val="000000"/>
                </a:solidFill>
              </a:rPr>
              <a:t> - La trame Ethernet comprend à la fois une adresse MAC source et de destination pour fournir la trame Ethernet de la NIC Ethernet à la NIC Ethernet sur le même réseau local. </a:t>
            </a:r>
          </a:p>
          <a:p>
            <a:pPr marL="457200" indent="-457200" algn="l" rtl="0">
              <a:buFont typeface="+mj-lt"/>
              <a:buAutoNum type="arabicPeriod"/>
            </a:pPr>
            <a:r>
              <a:rPr lang="fr-FR" sz="1400" b="1">
                <a:solidFill>
                  <a:srgbClr val="000000"/>
                </a:solidFill>
              </a:rPr>
              <a:t>Détection des erreurs Ethernet</a:t>
            </a:r>
            <a:r>
              <a:rPr lang="fr-FR" sz="1400">
                <a:solidFill>
                  <a:srgbClr val="000000"/>
                </a:solidFill>
              </a:rPr>
              <a:t> - La trame Ethernet comprend une remorque FCS (trame Check Sequence) utilisée pour la détection des erreurs. </a:t>
            </a:r>
          </a:p>
          <a:p>
            <a:pPr algn="l"/>
            <a:endParaRPr lang="en-US" dirty="0">
              <a:solidFill>
                <a:srgbClr val="000000"/>
              </a:solidFill>
            </a:endParaRPr>
          </a:p>
        </p:txBody>
      </p:sp>
    </p:spTree>
    <p:extLst>
      <p:ext uri="{BB962C8B-B14F-4D97-AF65-F5344CB8AC3E}">
        <p14:creationId xmlns:p14="http://schemas.microsoft.com/office/powerpoint/2010/main" val="3943937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c15="http://schemas.microsoft.com/office/drawing/2012/chart" xmlns:c="http://schemas.openxmlformats.org/drawingml/2006/chart">
      <p:transition xmlns:p14="http://schemas.microsoft.com/office/powerpoint/2010/main" spd="med">
        <p:fade/>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0" y="114301"/>
            <a:ext cx="9144000" cy="685800"/>
          </a:xfrm>
        </p:spPr>
        <p:txBody>
          <a:bodyPr/>
          <a:lstStyle/>
          <a:p>
            <a:pPr rtl="0"/>
            <a:r>
              <a:rPr lang="fr-FR" sz="1600"/>
              <a:t>Méthode de routage des hôtes </a:t>
            </a:r>
            <a:r>
              <a:rPr lang="en-US" altLang="en-US" sz="1600" dirty="0"/>
              <a:t/>
            </a:r>
            <a:br>
              <a:rPr lang="en-US" altLang="en-US" sz="1600" dirty="0"/>
            </a:br>
            <a:r>
              <a:rPr lang="fr-FR"/>
              <a:t> Décisions relatives aux transmissions des hôtes (Cont.)</a:t>
            </a:r>
          </a:p>
        </p:txBody>
      </p:sp>
      <p:sp>
        <p:nvSpPr>
          <p:cNvPr id="55299" name="Rectangle 3"/>
          <p:cNvSpPr>
            <a:spLocks noGrp="1" noChangeArrowheads="1"/>
          </p:cNvSpPr>
          <p:nvPr>
            <p:ph type="body" idx="1"/>
          </p:nvPr>
        </p:nvSpPr>
        <p:spPr>
          <a:xfrm>
            <a:off x="228600" y="848664"/>
            <a:ext cx="8915400" cy="2530460"/>
          </a:xfrm>
        </p:spPr>
        <p:txBody>
          <a:bodyPr/>
          <a:lstStyle/>
          <a:p>
            <a:pPr rtl="0">
              <a:buFont typeface="Arial" panose="020B0604020202020204" pitchFamily="34" charset="0"/>
              <a:buChar char="•"/>
            </a:pPr>
            <a:r>
              <a:rPr lang="fr-FR" sz="1800" dirty="0"/>
              <a:t>Le périphérique source détermine si la destination est locale ou distante</a:t>
            </a:r>
          </a:p>
          <a:p>
            <a:pPr rtl="0">
              <a:buFont typeface="Arial" panose="020B0604020202020204" pitchFamily="34" charset="0"/>
              <a:buChar char="•"/>
            </a:pPr>
            <a:r>
              <a:rPr lang="fr-FR" sz="1800" dirty="0"/>
              <a:t>Méthode de détermination :</a:t>
            </a:r>
          </a:p>
          <a:p>
            <a:pPr lvl="1" rtl="0">
              <a:buFont typeface="Arial" panose="020B0604020202020204" pitchFamily="34" charset="0"/>
              <a:buChar char="•"/>
            </a:pPr>
            <a:r>
              <a:rPr lang="fr-FR" sz="1600" dirty="0"/>
              <a:t>IPv4 — La source utilise sa propre adresse IP et masque de sous-réseau, ainsi que l'adresse IP de destination</a:t>
            </a:r>
          </a:p>
          <a:p>
            <a:pPr lvl="1" rtl="0">
              <a:buFont typeface="Arial" panose="020B0604020202020204" pitchFamily="34" charset="0"/>
              <a:buChar char="•"/>
            </a:pPr>
            <a:r>
              <a:rPr lang="fr-FR" sz="1600" dirty="0"/>
              <a:t>IPv6 — La source utilise l'adresse réseau et le préfixe annoncés par le routeur local</a:t>
            </a:r>
          </a:p>
          <a:p>
            <a:pPr rtl="0">
              <a:buFont typeface="Arial" panose="020B0604020202020204" pitchFamily="34" charset="0"/>
              <a:buChar char="•"/>
            </a:pPr>
            <a:r>
              <a:rPr lang="fr-FR" sz="1700" dirty="0"/>
              <a:t>Le trafic local est déchargé de l'interface hôte pour être géré par un périphérique intermédiaire.</a:t>
            </a:r>
          </a:p>
          <a:p>
            <a:pPr rtl="0">
              <a:buFont typeface="Arial" panose="020B0604020202020204" pitchFamily="34" charset="0"/>
              <a:buChar char="•"/>
            </a:pPr>
            <a:r>
              <a:rPr lang="fr-FR" sz="1700" dirty="0"/>
              <a:t>Le trafic distant est transféré directement à la passerelle par défaut sur le réseau local.</a:t>
            </a:r>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42002" y="3598288"/>
            <a:ext cx="4296537" cy="15452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74644770"/>
      </p:ext>
    </p:extLst>
  </p:cSld>
  <p:clrMapOvr>
    <a:masterClrMapping/>
  </p:clrMapOvr>
  <p:transition spd="slow">
    <p:wipe/>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91440" y="167640"/>
            <a:ext cx="9144000" cy="757551"/>
          </a:xfrm>
        </p:spPr>
        <p:txBody>
          <a:bodyPr/>
          <a:lstStyle/>
          <a:p>
            <a:pPr rtl="0"/>
            <a:r>
              <a:rPr lang="fr-FR" sz="1600" dirty="0"/>
              <a:t>Méthode de routage d'un hôte </a:t>
            </a:r>
            <a:r>
              <a:rPr lang="en-US" altLang="en-US" sz="1600" dirty="0"/>
              <a:t/>
            </a:r>
            <a:br>
              <a:rPr lang="en-US" altLang="en-US" sz="1600" dirty="0"/>
            </a:br>
            <a:r>
              <a:rPr lang="fr-FR" dirty="0"/>
              <a:t>Utilisation de la passerelle par défaut</a:t>
            </a:r>
          </a:p>
        </p:txBody>
      </p:sp>
      <p:sp>
        <p:nvSpPr>
          <p:cNvPr id="55299" name="Rectangle 3"/>
          <p:cNvSpPr>
            <a:spLocks noGrp="1" noChangeArrowheads="1"/>
          </p:cNvSpPr>
          <p:nvPr>
            <p:ph type="body" idx="1"/>
          </p:nvPr>
        </p:nvSpPr>
        <p:spPr>
          <a:xfrm>
            <a:off x="327660" y="1118232"/>
            <a:ext cx="8535435" cy="3376044"/>
          </a:xfrm>
        </p:spPr>
        <p:txBody>
          <a:bodyPr/>
          <a:lstStyle/>
          <a:p>
            <a:pPr marL="0" indent="0" rtl="0">
              <a:buNone/>
            </a:pPr>
            <a:r>
              <a:rPr lang="fr-FR" sz="1800" dirty="0"/>
              <a:t>Un routeur ou un commutateur de couche 3 peut être une passerelle par défaut.</a:t>
            </a:r>
          </a:p>
          <a:p>
            <a:pPr marL="0" indent="0" rtl="0">
              <a:buNone/>
            </a:pPr>
            <a:r>
              <a:rPr lang="fr-FR" sz="1800" dirty="0"/>
              <a:t>Caractéristiques d'une passerelle par défaut (DGW) :</a:t>
            </a:r>
          </a:p>
          <a:p>
            <a:pPr lvl="1" rtl="0">
              <a:buFont typeface="Arial" panose="020B0604020202020204" pitchFamily="34" charset="0"/>
              <a:buChar char="•"/>
            </a:pPr>
            <a:r>
              <a:rPr lang="fr-FR" sz="1700" dirty="0"/>
              <a:t>Il doit avoir une adresse IP dans la même gamme que le reste du réseau local.</a:t>
            </a:r>
          </a:p>
          <a:p>
            <a:pPr lvl="1" rtl="0">
              <a:buFont typeface="Arial" panose="020B0604020202020204" pitchFamily="34" charset="0"/>
              <a:buChar char="•"/>
            </a:pPr>
            <a:r>
              <a:rPr lang="fr-FR" sz="1700" dirty="0"/>
              <a:t>Il peut accepter les données du réseau local et est capable de transférer le trafic hors du réseau local.</a:t>
            </a:r>
          </a:p>
          <a:p>
            <a:pPr lvl="1" rtl="0">
              <a:buFont typeface="Arial" panose="020B0604020202020204" pitchFamily="34" charset="0"/>
              <a:buChar char="•"/>
            </a:pPr>
            <a:r>
              <a:rPr lang="fr-FR" sz="1700" dirty="0"/>
              <a:t>Il peut acheminer vers d'autres réseaux.</a:t>
            </a:r>
          </a:p>
          <a:p>
            <a:pPr marL="0" indent="0" rtl="0">
              <a:buNone/>
            </a:pPr>
            <a:r>
              <a:rPr lang="fr-FR" sz="1800" dirty="0"/>
              <a:t>Si un périphérique n'a pas de passerelle par défaut configuré ou une passerelle par défaut est incorrecte, son trafic ne pourra pas quitter le réseau local.</a:t>
            </a:r>
          </a:p>
          <a:p>
            <a:pPr lvl="1"/>
            <a:endParaRPr lang="en-US" sz="1700" dirty="0"/>
          </a:p>
        </p:txBody>
      </p:sp>
    </p:spTree>
    <p:extLst>
      <p:ext uri="{BB962C8B-B14F-4D97-AF65-F5344CB8AC3E}">
        <p14:creationId xmlns:p14="http://schemas.microsoft.com/office/powerpoint/2010/main" val="2488752805"/>
      </p:ext>
    </p:extLst>
  </p:cSld>
  <p:clrMapOvr>
    <a:masterClrMapping/>
  </p:clrMapOvr>
  <p:transition spd="slow">
    <p:wipe/>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68580" y="129540"/>
            <a:ext cx="9144000" cy="757551"/>
          </a:xfrm>
        </p:spPr>
        <p:txBody>
          <a:bodyPr/>
          <a:lstStyle/>
          <a:p>
            <a:pPr rtl="0"/>
            <a:r>
              <a:rPr lang="fr-FR" sz="1600" dirty="0"/>
              <a:t>Comment un hôte achemine</a:t>
            </a:r>
            <a:r>
              <a:rPr lang="en-US" altLang="en-US" sz="1600" dirty="0"/>
              <a:t/>
            </a:r>
            <a:br>
              <a:rPr lang="en-US" altLang="en-US" sz="1600" dirty="0"/>
            </a:br>
            <a:r>
              <a:rPr lang="fr-FR" dirty="0"/>
              <a:t>Un hôte achemine vers la passerelle par défaut</a:t>
            </a:r>
          </a:p>
        </p:txBody>
      </p:sp>
      <p:sp>
        <p:nvSpPr>
          <p:cNvPr id="55299" name="Rectangle 3"/>
          <p:cNvSpPr>
            <a:spLocks noGrp="1" noChangeArrowheads="1"/>
          </p:cNvSpPr>
          <p:nvPr>
            <p:ph type="body" idx="1"/>
          </p:nvPr>
        </p:nvSpPr>
        <p:spPr>
          <a:xfrm>
            <a:off x="116115" y="1102991"/>
            <a:ext cx="4115747" cy="3794491"/>
          </a:xfrm>
        </p:spPr>
        <p:txBody>
          <a:bodyPr/>
          <a:lstStyle/>
          <a:p>
            <a:pPr rtl="0">
              <a:buFont typeface="Arial" panose="020B0604020202020204" pitchFamily="34" charset="0"/>
              <a:buChar char="•"/>
            </a:pPr>
            <a:r>
              <a:rPr lang="fr-FR" sz="1400" dirty="0"/>
              <a:t>L'hôte connaîtra la passerelle par défaut (DGW) statiquement ou via DHCP dans IPv4.</a:t>
            </a:r>
          </a:p>
          <a:p>
            <a:pPr rtl="0">
              <a:buFont typeface="Arial" panose="020B0604020202020204" pitchFamily="34" charset="0"/>
              <a:buChar char="•"/>
            </a:pPr>
            <a:r>
              <a:rPr lang="fr-FR" sz="1400" dirty="0"/>
              <a:t>IPv6 envoie le DGW via une sollicitation de routeur (RS) ou peut être configuré manuellement.</a:t>
            </a:r>
          </a:p>
          <a:p>
            <a:pPr rtl="0">
              <a:buFont typeface="Arial" panose="020B0604020202020204" pitchFamily="34" charset="0"/>
              <a:buChar char="•"/>
            </a:pPr>
            <a:r>
              <a:rPr lang="fr-FR" sz="1400" dirty="0"/>
              <a:t> Une DGW est une route statique qui sera une route de dernier recours dans la table de routage.</a:t>
            </a:r>
          </a:p>
          <a:p>
            <a:pPr rtl="0">
              <a:buFont typeface="Arial" panose="020B0604020202020204" pitchFamily="34" charset="0"/>
              <a:buChar char="•"/>
            </a:pPr>
            <a:r>
              <a:rPr lang="fr-FR" sz="1400" dirty="0"/>
              <a:t>Tous les périphériques sur le LAN auront besoin de la DGW du routeur s'ils ont l'intention d'envoyer du trafic à distance.</a:t>
            </a:r>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89190" y="1424970"/>
            <a:ext cx="4765834" cy="22295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21240384"/>
      </p:ext>
    </p:extLst>
  </p:cSld>
  <p:clrMapOvr>
    <a:masterClrMapping/>
  </p:clrMapOvr>
  <p:transition spd="slow">
    <p:wipe/>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68580" y="159897"/>
            <a:ext cx="9144000" cy="757551"/>
          </a:xfrm>
        </p:spPr>
        <p:txBody>
          <a:bodyPr/>
          <a:lstStyle/>
          <a:p>
            <a:pPr rtl="0"/>
            <a:r>
              <a:rPr lang="fr-FR" sz="1600" dirty="0"/>
              <a:t>La méthode de routage des hôtes </a:t>
            </a:r>
            <a:r>
              <a:rPr lang="en-US" altLang="en-US" sz="1600" dirty="0"/>
              <a:t/>
            </a:r>
            <a:br>
              <a:rPr lang="en-US" altLang="en-US" sz="1600" dirty="0"/>
            </a:br>
            <a:r>
              <a:rPr lang="fr-FR" dirty="0"/>
              <a:t>Les tables de routage des routeurs</a:t>
            </a:r>
          </a:p>
        </p:txBody>
      </p:sp>
      <p:sp>
        <p:nvSpPr>
          <p:cNvPr id="55299" name="Rectangle 3"/>
          <p:cNvSpPr>
            <a:spLocks noGrp="1" noChangeArrowheads="1"/>
          </p:cNvSpPr>
          <p:nvPr>
            <p:ph type="body" idx="1"/>
          </p:nvPr>
        </p:nvSpPr>
        <p:spPr>
          <a:xfrm>
            <a:off x="138974" y="1072511"/>
            <a:ext cx="3267165" cy="3794491"/>
          </a:xfrm>
        </p:spPr>
        <p:txBody>
          <a:bodyPr/>
          <a:lstStyle/>
          <a:p>
            <a:pPr rtl="0">
              <a:buFont typeface="Arial" panose="020B0604020202020204" pitchFamily="34" charset="0"/>
              <a:buChar char="•"/>
            </a:pPr>
            <a:r>
              <a:rPr lang="fr-FR" sz="1700" dirty="0"/>
              <a:t>Sous Windows, utilisez les commandes route </a:t>
            </a:r>
            <a:r>
              <a:rPr lang="fr-FR" sz="1700" dirty="0" err="1"/>
              <a:t>print</a:t>
            </a:r>
            <a:r>
              <a:rPr lang="fr-FR" sz="1700" dirty="0"/>
              <a:t> ou </a:t>
            </a:r>
            <a:r>
              <a:rPr lang="fr-FR" sz="1700" dirty="0" err="1"/>
              <a:t>netstat</a:t>
            </a:r>
            <a:r>
              <a:rPr lang="fr-FR" sz="1700" dirty="0"/>
              <a:t> -r pour afficher la table de routage PC</a:t>
            </a:r>
          </a:p>
          <a:p>
            <a:pPr rtl="0">
              <a:buFont typeface="Arial" panose="020B0604020202020204" pitchFamily="34" charset="0"/>
              <a:buChar char="•"/>
            </a:pPr>
            <a:r>
              <a:rPr lang="fr-FR" sz="1700" dirty="0"/>
              <a:t>Trois sections affichées par ces deux commandes :</a:t>
            </a:r>
          </a:p>
          <a:p>
            <a:pPr lvl="1" rtl="0"/>
            <a:r>
              <a:rPr lang="fr-FR" sz="1600" dirty="0"/>
              <a:t>Liste des interfaces - toutes les interfaces potentielles et l'adressage MAC</a:t>
            </a:r>
          </a:p>
          <a:p>
            <a:pPr lvl="1" rtl="0"/>
            <a:r>
              <a:rPr lang="fr-FR" sz="1600" dirty="0"/>
              <a:t>Table de routage IPv4</a:t>
            </a:r>
          </a:p>
          <a:p>
            <a:pPr lvl="1" rtl="0"/>
            <a:r>
              <a:rPr lang="fr-FR" sz="1600" dirty="0"/>
              <a:t>Table de routage IPv6</a:t>
            </a:r>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83864" y="932688"/>
            <a:ext cx="5485829" cy="37386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33696364"/>
      </p:ext>
    </p:extLst>
  </p:cSld>
  <p:clrMapOvr>
    <a:masterClrMapping/>
  </p:clrMapOvr>
  <p:transition spd="slow">
    <p:wipe/>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915409"/>
            <a:ext cx="8231464" cy="1802391"/>
          </a:xfrm>
        </p:spPr>
        <p:txBody>
          <a:bodyPr/>
          <a:lstStyle/>
          <a:p>
            <a:pPr rtl="0"/>
            <a:r>
              <a:rPr lang="fr-FR">
                <a:solidFill>
                  <a:schemeClr val="accent5">
                    <a:lumMod val="40000"/>
                    <a:lumOff val="60000"/>
                  </a:schemeClr>
                </a:solidFill>
              </a:rPr>
              <a:t>8.5 Présentation au routage</a:t>
            </a:r>
          </a:p>
        </p:txBody>
      </p:sp>
    </p:spTree>
    <p:custDataLst>
      <p:tags r:id="rId1"/>
    </p:custDataLst>
    <p:extLst>
      <p:ext uri="{BB962C8B-B14F-4D97-AF65-F5344CB8AC3E}">
        <p14:creationId xmlns:p14="http://schemas.microsoft.com/office/powerpoint/2010/main" val="2911844120"/>
      </p:ext>
    </p:extLst>
  </p:cSld>
  <p:clrMapOvr>
    <a:masterClrMapping/>
  </p:clrMapOvr>
  <p:transition spd="slow">
    <p:wipe/>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pPr rtl="0"/>
            <a:r>
              <a:rPr lang="fr-FR" sz="1600"/>
              <a:t>Présentation au Routage</a:t>
            </a:r>
            <a:r>
              <a:rPr lang="en-US" altLang="en-US" dirty="0"/>
              <a:t/>
            </a:r>
            <a:br>
              <a:rPr lang="en-US" altLang="en-US" dirty="0"/>
            </a:br>
            <a:r>
              <a:rPr lang="fr-FR"/>
              <a:t>La décision relatives à la transmission de paquet du routeur</a:t>
            </a:r>
          </a:p>
        </p:txBody>
      </p:sp>
      <p:sp>
        <p:nvSpPr>
          <p:cNvPr id="13315" name="Content Placeholder 2"/>
          <p:cNvSpPr>
            <a:spLocks noGrp="1"/>
          </p:cNvSpPr>
          <p:nvPr>
            <p:ph idx="1"/>
          </p:nvPr>
        </p:nvSpPr>
        <p:spPr>
          <a:xfrm>
            <a:off x="173255" y="822098"/>
            <a:ext cx="8807116" cy="538969"/>
          </a:xfrm>
        </p:spPr>
        <p:txBody>
          <a:bodyPr/>
          <a:lstStyle/>
          <a:p>
            <a:pPr marL="0" indent="0" rtl="0">
              <a:buNone/>
            </a:pPr>
            <a:r>
              <a:rPr lang="fr-FR"/>
              <a:t>Que se passe-t-il lorsque le routeur reçoit la trame du périphérique hôte?</a:t>
            </a:r>
          </a:p>
          <a:p>
            <a:pPr lvl="1"/>
            <a:endParaRPr lang="en-CA" altLang="en-US" dirty="0"/>
          </a:p>
        </p:txBody>
      </p:sp>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255" y="1361067"/>
            <a:ext cx="5439072" cy="33168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9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71411" y="2080632"/>
            <a:ext cx="2983832" cy="18776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06543596"/>
      </p:ext>
    </p:extLst>
  </p:cSld>
  <p:clrMapOvr>
    <a:masterClrMapping/>
  </p:clrMapOvr>
  <p:transition spd="slow">
    <p:wipe/>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pPr rtl="0"/>
            <a:r>
              <a:rPr lang="fr-FR" sz="1600"/>
              <a:t>Présentation au Routage</a:t>
            </a:r>
            <a:r>
              <a:rPr lang="en-US" altLang="en-US" dirty="0"/>
              <a:t/>
            </a:r>
            <a:br>
              <a:rPr lang="en-US" altLang="en-US" dirty="0"/>
            </a:br>
            <a:r>
              <a:rPr lang="fr-FR"/>
              <a:t>La table de routage du routeur IP</a:t>
            </a:r>
          </a:p>
        </p:txBody>
      </p:sp>
      <p:sp>
        <p:nvSpPr>
          <p:cNvPr id="13315" name="Content Placeholder 2"/>
          <p:cNvSpPr>
            <a:spLocks noGrp="1"/>
          </p:cNvSpPr>
          <p:nvPr>
            <p:ph idx="1"/>
          </p:nvPr>
        </p:nvSpPr>
        <p:spPr>
          <a:xfrm>
            <a:off x="290286" y="798943"/>
            <a:ext cx="8853715" cy="2422943"/>
          </a:xfrm>
        </p:spPr>
        <p:txBody>
          <a:bodyPr/>
          <a:lstStyle/>
          <a:p>
            <a:pPr marL="0" indent="0" rtl="0">
              <a:buNone/>
            </a:pPr>
            <a:r>
              <a:rPr lang="fr-FR" dirty="0"/>
              <a:t>Il existe trois types d'itinéraires dans la table de routage d'un routeur:</a:t>
            </a:r>
          </a:p>
          <a:p>
            <a:pPr rtl="0">
              <a:buFont typeface="Arial" panose="020B0604020202020204" pitchFamily="34" charset="0"/>
              <a:buChar char="•"/>
            </a:pPr>
            <a:r>
              <a:rPr lang="fr-FR" b="1" dirty="0"/>
              <a:t>Directement connecté </a:t>
            </a:r>
            <a:r>
              <a:rPr lang="fr-FR" dirty="0"/>
              <a:t>— Ces routes sont automatiquement ajoutées par le routeur, lorsqu'une interface est configurée avec une adresse IP et qu'elle est activée</a:t>
            </a:r>
          </a:p>
          <a:p>
            <a:pPr rtl="0">
              <a:buFont typeface="Arial" panose="020B0604020202020204" pitchFamily="34" charset="0"/>
              <a:buChar char="•"/>
            </a:pPr>
            <a:r>
              <a:rPr lang="fr-FR" b="1" dirty="0"/>
              <a:t>Routes distantes</a:t>
            </a:r>
            <a:r>
              <a:rPr lang="fr-FR" dirty="0"/>
              <a:t> — Ce sont les routes que le routeur n'a pas de connexion directe et peuvent être appris:</a:t>
            </a:r>
          </a:p>
          <a:p>
            <a:pPr lvl="1" rtl="0">
              <a:buFont typeface="Arial" panose="020B0604020202020204" pitchFamily="34" charset="0"/>
              <a:buChar char="•"/>
            </a:pPr>
            <a:r>
              <a:rPr lang="fr-FR" dirty="0"/>
              <a:t>Manuellement — avec un itinéraire statique</a:t>
            </a:r>
          </a:p>
          <a:p>
            <a:pPr lvl="1" rtl="0">
              <a:buFont typeface="Arial" panose="020B0604020202020204" pitchFamily="34" charset="0"/>
              <a:buChar char="•"/>
            </a:pPr>
            <a:r>
              <a:rPr lang="fr-FR" dirty="0"/>
              <a:t>Dynamiquement — en utilisant un protocole de routage pour que les routeurs partagent leurs informations entre eux</a:t>
            </a:r>
          </a:p>
          <a:p>
            <a:pPr rtl="0">
              <a:buFont typeface="Arial" panose="020B0604020202020204" pitchFamily="34" charset="0"/>
              <a:buChar char="•"/>
            </a:pPr>
            <a:r>
              <a:rPr lang="fr-FR" b="1" dirty="0"/>
              <a:t>Route par défaut </a:t>
            </a:r>
            <a:r>
              <a:rPr lang="fr-FR" dirty="0"/>
              <a:t>- cela transfère tout le trafic vers une direction spécifique s'il n'existe aucune autre route jusqu'au un réseau souhaité dans la table de routage. </a:t>
            </a:r>
          </a:p>
          <a:p>
            <a:pPr lvl="1"/>
            <a:endParaRPr lang="en-CA" altLang="en-US" dirty="0"/>
          </a:p>
          <a:p>
            <a:pPr lvl="1"/>
            <a:endParaRPr lang="en-CA" altLang="en-US" dirty="0"/>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32659" y="3735477"/>
            <a:ext cx="4849929" cy="13818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83476068"/>
      </p:ext>
    </p:extLst>
  </p:cSld>
  <p:clrMapOvr>
    <a:masterClrMapping/>
  </p:clrMapOvr>
  <p:transition spd="slow">
    <p:wipe/>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1" y="41393"/>
            <a:ext cx="3080083" cy="757551"/>
          </a:xfrm>
        </p:spPr>
        <p:txBody>
          <a:bodyPr/>
          <a:lstStyle/>
          <a:p>
            <a:pPr rtl="0"/>
            <a:r>
              <a:rPr lang="fr-FR" sz="1600"/>
              <a:t>Présentation au Routage</a:t>
            </a:r>
            <a:r>
              <a:rPr lang="en-US" altLang="en-US" dirty="0"/>
              <a:t/>
            </a:r>
            <a:br>
              <a:rPr lang="en-US" altLang="en-US" dirty="0"/>
            </a:br>
            <a:r>
              <a:rPr lang="fr-FR" sz="2400"/>
              <a:t>Routage Statique</a:t>
            </a:r>
          </a:p>
        </p:txBody>
      </p:sp>
      <p:sp>
        <p:nvSpPr>
          <p:cNvPr id="3" name="Content Placeholder 2"/>
          <p:cNvSpPr>
            <a:spLocks noGrp="1"/>
          </p:cNvSpPr>
          <p:nvPr>
            <p:ph idx="1"/>
          </p:nvPr>
        </p:nvSpPr>
        <p:spPr>
          <a:xfrm>
            <a:off x="144065" y="928485"/>
            <a:ext cx="3846044" cy="3066474"/>
          </a:xfrm>
        </p:spPr>
        <p:txBody>
          <a:bodyPr/>
          <a:lstStyle/>
          <a:p>
            <a:pPr marL="0" indent="0" rtl="0">
              <a:buNone/>
            </a:pPr>
            <a:r>
              <a:rPr lang="fr-FR" sz="1600" dirty="0"/>
              <a:t>Caractéristiques de routage statique :</a:t>
            </a:r>
          </a:p>
          <a:p>
            <a:pPr rtl="0">
              <a:buFont typeface="Arial" panose="020B0604020202020204" pitchFamily="34" charset="0"/>
              <a:buChar char="•"/>
            </a:pPr>
            <a:r>
              <a:rPr lang="fr-FR" sz="1600" dirty="0"/>
              <a:t>Doit être configurées manuellement.</a:t>
            </a:r>
          </a:p>
          <a:p>
            <a:pPr rtl="0">
              <a:buFont typeface="Arial" panose="020B0604020202020204" pitchFamily="34" charset="0"/>
              <a:buChar char="•"/>
            </a:pPr>
            <a:r>
              <a:rPr lang="fr-FR" sz="1600" dirty="0"/>
              <a:t>Doit être ajusté manuellement par l'administrateur en cas de modification de la topologie</a:t>
            </a:r>
          </a:p>
          <a:p>
            <a:pPr rtl="0">
              <a:buFont typeface="Arial" panose="020B0604020202020204" pitchFamily="34" charset="0"/>
              <a:buChar char="•"/>
            </a:pPr>
            <a:r>
              <a:rPr lang="fr-FR" sz="1600" dirty="0"/>
              <a:t>Idéal pour les petits réseaux non redondants</a:t>
            </a:r>
          </a:p>
          <a:p>
            <a:pPr rtl="0">
              <a:buFont typeface="Arial" panose="020B0604020202020204" pitchFamily="34" charset="0"/>
              <a:buChar char="•"/>
            </a:pPr>
            <a:r>
              <a:rPr lang="fr-FR" sz="1600" dirty="0"/>
              <a:t>Souvent utilisé conjointement avec un protocole de routage dynamique pour configurer une chemin par défaut</a:t>
            </a:r>
          </a:p>
        </p:txBody>
      </p:sp>
      <p:pic>
        <p:nvPicPr>
          <p:cNvPr id="1024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90109" y="228982"/>
            <a:ext cx="5007756" cy="23826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4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90109" y="2687848"/>
            <a:ext cx="5007757" cy="21177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19537401"/>
      </p:ext>
    </p:extLst>
  </p:cSld>
  <p:clrMapOvr>
    <a:masterClrMapping/>
  </p:clrMapOvr>
  <p:transition spd="slow">
    <p:wipe/>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175261" y="155693"/>
            <a:ext cx="3080083" cy="757551"/>
          </a:xfrm>
        </p:spPr>
        <p:txBody>
          <a:bodyPr/>
          <a:lstStyle/>
          <a:p>
            <a:pPr rtl="0"/>
            <a:r>
              <a:rPr lang="fr-FR" sz="1600" dirty="0"/>
              <a:t>Présentation au Routage</a:t>
            </a:r>
            <a:r>
              <a:rPr lang="en-US" altLang="en-US" sz="1600" dirty="0"/>
              <a:t/>
            </a:r>
            <a:br>
              <a:rPr lang="en-US" altLang="en-US" sz="1600" dirty="0"/>
            </a:br>
            <a:r>
              <a:rPr lang="fr-FR" dirty="0"/>
              <a:t>Routage Dynamique</a:t>
            </a:r>
          </a:p>
        </p:txBody>
      </p:sp>
      <p:sp>
        <p:nvSpPr>
          <p:cNvPr id="3" name="Content Placeholder 2"/>
          <p:cNvSpPr>
            <a:spLocks noGrp="1"/>
          </p:cNvSpPr>
          <p:nvPr>
            <p:ph idx="1"/>
          </p:nvPr>
        </p:nvSpPr>
        <p:spPr>
          <a:xfrm>
            <a:off x="144065" y="1080885"/>
            <a:ext cx="3846044" cy="2962564"/>
          </a:xfrm>
        </p:spPr>
        <p:txBody>
          <a:bodyPr/>
          <a:lstStyle/>
          <a:p>
            <a:pPr marL="0" indent="0" rtl="0">
              <a:buNone/>
            </a:pPr>
            <a:r>
              <a:rPr lang="fr-FR" sz="1400" dirty="0"/>
              <a:t>Routes dynamiques automatiquement:</a:t>
            </a:r>
          </a:p>
          <a:p>
            <a:pPr rtl="0">
              <a:buFont typeface="Arial" panose="020B0604020202020204" pitchFamily="34" charset="0"/>
              <a:buChar char="•"/>
            </a:pPr>
            <a:r>
              <a:rPr lang="fr-FR" sz="1400" dirty="0"/>
              <a:t>Découvrir les réseaux distants</a:t>
            </a:r>
          </a:p>
          <a:p>
            <a:pPr rtl="0">
              <a:buFont typeface="Arial" panose="020B0604020202020204" pitchFamily="34" charset="0"/>
              <a:buChar char="•"/>
            </a:pPr>
            <a:r>
              <a:rPr lang="fr-FR" sz="1400" dirty="0"/>
              <a:t>Assurer l'actualisation des informations</a:t>
            </a:r>
          </a:p>
          <a:p>
            <a:pPr rtl="0">
              <a:buFont typeface="Arial" panose="020B0604020202020204" pitchFamily="34" charset="0"/>
              <a:buChar char="•"/>
            </a:pPr>
            <a:r>
              <a:rPr lang="fr-FR" sz="1400" dirty="0"/>
              <a:t>Sélectionner le chemin le plus approprié vers un réseau de destination</a:t>
            </a:r>
          </a:p>
          <a:p>
            <a:pPr rtl="0">
              <a:buFont typeface="Arial" panose="020B0604020202020204" pitchFamily="34" charset="0"/>
              <a:buChar char="•"/>
            </a:pPr>
            <a:r>
              <a:rPr lang="fr-FR" sz="1400" dirty="0"/>
              <a:t>Trouver de nouveaux meilleurs chemins lorsqu'il y a une modification de topologie</a:t>
            </a:r>
          </a:p>
          <a:p>
            <a:pPr marL="0" indent="0" rtl="0">
              <a:buNone/>
            </a:pPr>
            <a:r>
              <a:rPr lang="fr-FR" sz="1400" dirty="0"/>
              <a:t>Le routage dynamique peut également partager des routes statiques par défaut avec les autres routeurs.</a:t>
            </a:r>
          </a:p>
        </p:txBody>
      </p:sp>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90109" y="358055"/>
            <a:ext cx="5007757" cy="19287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26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90109" y="2312213"/>
            <a:ext cx="4644736" cy="24706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52014986"/>
      </p:ext>
    </p:extLst>
  </p:cSld>
  <p:clrMapOvr>
    <a:masterClrMapping/>
  </p:clrMapOvr>
  <p:transition spd="slow">
    <p:wipe/>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137161" y="254753"/>
            <a:ext cx="9144000" cy="757551"/>
          </a:xfrm>
        </p:spPr>
        <p:txBody>
          <a:bodyPr/>
          <a:lstStyle/>
          <a:p>
            <a:pPr rtl="0"/>
            <a:r>
              <a:rPr lang="fr-FR" sz="1600" dirty="0">
                <a:solidFill>
                  <a:srgbClr val="FF0000"/>
                </a:solidFill>
              </a:rPr>
              <a:t>Présentation au Routage</a:t>
            </a:r>
            <a:r>
              <a:rPr lang="en-US" altLang="en-US" dirty="0">
                <a:solidFill>
                  <a:srgbClr val="FF0000"/>
                </a:solidFill>
              </a:rPr>
              <a:t/>
            </a:r>
            <a:br>
              <a:rPr lang="en-US" altLang="en-US" dirty="0">
                <a:solidFill>
                  <a:srgbClr val="FF0000"/>
                </a:solidFill>
              </a:rPr>
            </a:br>
            <a:r>
              <a:rPr lang="fr-FR" dirty="0">
                <a:solidFill>
                  <a:srgbClr val="FF0000"/>
                </a:solidFill>
              </a:rPr>
              <a:t>Vidéo - La table de routage du routeur </a:t>
            </a:r>
            <a:r>
              <a:rPr lang="fr-FR" dirty="0" smtClean="0">
                <a:solidFill>
                  <a:srgbClr val="FF0000"/>
                </a:solidFill>
              </a:rPr>
              <a:t>IP 8,5,5</a:t>
            </a:r>
            <a:endParaRPr lang="fr-FR" dirty="0">
              <a:solidFill>
                <a:srgbClr val="FF0000"/>
              </a:solidFill>
            </a:endParaRPr>
          </a:p>
        </p:txBody>
      </p:sp>
      <p:sp>
        <p:nvSpPr>
          <p:cNvPr id="13315" name="Content Placeholder 2"/>
          <p:cNvSpPr>
            <a:spLocks noGrp="1"/>
          </p:cNvSpPr>
          <p:nvPr>
            <p:ph idx="1"/>
          </p:nvPr>
        </p:nvSpPr>
        <p:spPr>
          <a:xfrm>
            <a:off x="264623" y="875144"/>
            <a:ext cx="8427026" cy="3093356"/>
          </a:xfrm>
        </p:spPr>
        <p:txBody>
          <a:bodyPr/>
          <a:lstStyle/>
          <a:p>
            <a:pPr marL="0" indent="0">
              <a:buNone/>
            </a:pPr>
            <a:endParaRPr lang="en-US" dirty="0"/>
          </a:p>
          <a:p>
            <a:pPr marL="0" indent="0" rtl="0">
              <a:buNone/>
            </a:pPr>
            <a:r>
              <a:rPr lang="fr-FR" sz="1800" dirty="0"/>
              <a:t>Cette vidéo expliquera les informations contenues dans la table de routage du routeur IPv4.</a:t>
            </a:r>
          </a:p>
        </p:txBody>
      </p:sp>
    </p:spTree>
    <p:extLst>
      <p:ext uri="{BB962C8B-B14F-4D97-AF65-F5344CB8AC3E}">
        <p14:creationId xmlns:p14="http://schemas.microsoft.com/office/powerpoint/2010/main" val="2306747110"/>
      </p:ext>
    </p:extLst>
  </p:cSld>
  <p:clrMapOvr>
    <a:masterClrMapping/>
  </p:clrMapOvr>
  <p:transition spd="slow">
    <p:wip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pPr rtl="0"/>
            <a:r>
              <a:rPr lang="fr-FR" sz="1600"/>
              <a:t>Trames Ethernet</a:t>
            </a:r>
            <a:r>
              <a:rPr lang="en-US" dirty="0"/>
              <a:t/>
            </a:r>
            <a:br>
              <a:rPr lang="en-US" dirty="0"/>
            </a:br>
            <a:r>
              <a:rPr lang="fr-FR" sz="2400"/>
              <a:t>Sous-couche MAC</a:t>
            </a:r>
          </a:p>
        </p:txBody>
      </p:sp>
      <p:sp>
        <p:nvSpPr>
          <p:cNvPr id="8" name="Content Placeholder 7">
            <a:extLst>
              <a:ext uri="{FF2B5EF4-FFF2-40B4-BE49-F238E27FC236}">
                <a16:creationId xmlns:a16="http://schemas.microsoft.com/office/drawing/2014/main" id="{0739FE46-949D-5848-A3FF-68AA0B91430B}"/>
              </a:ext>
            </a:extLst>
          </p:cNvPr>
          <p:cNvSpPr>
            <a:spLocks noGrp="1"/>
          </p:cNvSpPr>
          <p:nvPr>
            <p:ph idx="1"/>
          </p:nvPr>
        </p:nvSpPr>
        <p:spPr>
          <a:xfrm>
            <a:off x="219076" y="731837"/>
            <a:ext cx="4620554" cy="3689897"/>
          </a:xfrm>
        </p:spPr>
        <p:txBody>
          <a:bodyPr/>
          <a:lstStyle/>
          <a:p>
            <a:pPr marL="0" indent="0" algn="l" rtl="0"/>
            <a:r>
              <a:rPr lang="fr-FR" sz="1400" b="1" dirty="0">
                <a:solidFill>
                  <a:srgbClr val="000000"/>
                </a:solidFill>
              </a:rPr>
              <a:t>Accès aux supports</a:t>
            </a:r>
          </a:p>
          <a:p>
            <a:pPr marL="285750" indent="-285750" algn="l" rtl="0">
              <a:buFont typeface="Arial" panose="020B0604020202020204" pitchFamily="34" charset="0"/>
              <a:buChar char="•"/>
            </a:pPr>
            <a:r>
              <a:rPr lang="fr-FR" sz="1600" dirty="0">
                <a:solidFill>
                  <a:srgbClr val="000000"/>
                </a:solidFill>
              </a:rPr>
              <a:t>La sous-couche MAC IEEE 802.3 comprend les spécifications des différentes normes de communication Ethernet sur différents types de supports, y compris le cuivre et la fibre optique.</a:t>
            </a:r>
          </a:p>
          <a:p>
            <a:pPr marL="285750" indent="-285750" algn="l" rtl="0">
              <a:buFont typeface="Arial" panose="020B0604020202020204" pitchFamily="34" charset="0"/>
              <a:buChar char="•"/>
            </a:pPr>
            <a:r>
              <a:rPr lang="fr-FR" sz="1600" dirty="0">
                <a:solidFill>
                  <a:srgbClr val="000000"/>
                </a:solidFill>
              </a:rPr>
              <a:t>L'Ethernet hérité utilisant une topologie de bus ou des concentrateurs est un support semi-duplex partagé. Ethernet sur un support semi-duplex utilise une méthode d'accès basée sur les contentieux, détection d'accès multiple et détection de collision (CSMA/CD). </a:t>
            </a:r>
          </a:p>
          <a:p>
            <a:pPr marL="285750" indent="-285750" algn="l" rtl="0">
              <a:buFont typeface="Arial" panose="020B0604020202020204" pitchFamily="34" charset="0"/>
              <a:buChar char="•"/>
            </a:pPr>
            <a:r>
              <a:rPr lang="fr-FR" sz="1400" dirty="0">
                <a:solidFill>
                  <a:srgbClr val="000000"/>
                </a:solidFill>
              </a:rPr>
              <a:t>Les réseaux locaux Ethernet d'aujourd'hui utilisent des commutateurs qui fonctionnent en duplex intégral. Les communications duplex intégral avec commutateurs Ethernet ne nécessitent pas de contrôle d'accès via CSMA/CD.</a:t>
            </a:r>
          </a:p>
        </p:txBody>
      </p:sp>
      <p:pic>
        <p:nvPicPr>
          <p:cNvPr id="4" name="Picture 3">
            <a:extLst>
              <a:ext uri="{FF2B5EF4-FFF2-40B4-BE49-F238E27FC236}">
                <a16:creationId xmlns:a16="http://schemas.microsoft.com/office/drawing/2014/main" id="{6A9979E0-78FF-C747-A412-797510E5D7C2}"/>
              </a:ext>
            </a:extLst>
          </p:cNvPr>
          <p:cNvPicPr>
            <a:picLocks noChangeAspect="1"/>
          </p:cNvPicPr>
          <p:nvPr/>
        </p:nvPicPr>
        <p:blipFill>
          <a:blip r:embed="rId3"/>
          <a:stretch>
            <a:fillRect/>
          </a:stretch>
        </p:blipFill>
        <p:spPr>
          <a:xfrm>
            <a:off x="5034187" y="1354757"/>
            <a:ext cx="3635151" cy="2209490"/>
          </a:xfrm>
          <a:prstGeom prst="rect">
            <a:avLst/>
          </a:prstGeom>
        </p:spPr>
      </p:pic>
    </p:spTree>
    <p:extLst>
      <p:ext uri="{BB962C8B-B14F-4D97-AF65-F5344CB8AC3E}">
        <p14:creationId xmlns:p14="http://schemas.microsoft.com/office/powerpoint/2010/main" val="24534872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c15="http://schemas.microsoft.com/office/drawing/2012/chart" xmlns:c="http://schemas.openxmlformats.org/drawingml/2006/chart">
      <p:transition xmlns:p14="http://schemas.microsoft.com/office/powerpoint/2010/main" spd="med">
        <p:fade/>
      </p:transition>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pPr rtl="0"/>
            <a:r>
              <a:rPr lang="fr-FR" sz="1600"/>
              <a:t>Présentation au routage</a:t>
            </a:r>
            <a:r>
              <a:rPr lang="en-US" altLang="en-US" dirty="0"/>
              <a:t/>
            </a:r>
            <a:br>
              <a:rPr lang="en-US" altLang="en-US" dirty="0"/>
            </a:br>
            <a:r>
              <a:rPr lang="fr-FR"/>
              <a:t>Présentation au table de routage IPv4</a:t>
            </a:r>
          </a:p>
        </p:txBody>
      </p:sp>
      <p:sp>
        <p:nvSpPr>
          <p:cNvPr id="13315" name="Content Placeholder 2"/>
          <p:cNvSpPr>
            <a:spLocks noGrp="1"/>
          </p:cNvSpPr>
          <p:nvPr>
            <p:ph idx="1"/>
          </p:nvPr>
        </p:nvSpPr>
        <p:spPr>
          <a:xfrm>
            <a:off x="135082" y="817311"/>
            <a:ext cx="3979718" cy="3723515"/>
          </a:xfrm>
        </p:spPr>
        <p:txBody>
          <a:bodyPr/>
          <a:lstStyle/>
          <a:p>
            <a:pPr marL="0" indent="0" rtl="0">
              <a:buNone/>
            </a:pPr>
            <a:r>
              <a:rPr lang="fr-FR" sz="1400" dirty="0"/>
              <a:t>La commande </a:t>
            </a:r>
            <a:r>
              <a:rPr lang="fr-FR" sz="1400" b="1" dirty="0"/>
              <a:t>show </a:t>
            </a:r>
            <a:r>
              <a:rPr lang="fr-FR" sz="1400" b="1" dirty="0" err="1"/>
              <a:t>ip</a:t>
            </a:r>
            <a:r>
              <a:rPr lang="fr-FR" sz="1400" b="1" dirty="0"/>
              <a:t> route </a:t>
            </a:r>
            <a:r>
              <a:rPr lang="fr-FR" sz="1400" dirty="0"/>
              <a:t>affiche les sources de route suivantes:</a:t>
            </a:r>
          </a:p>
          <a:p>
            <a:pPr lvl="1" rtl="0"/>
            <a:r>
              <a:rPr lang="fr-FR" b="1" dirty="0"/>
              <a:t>L</a:t>
            </a:r>
            <a:r>
              <a:rPr lang="fr-FR" dirty="0"/>
              <a:t> - Adresse IP de l'interface locale directement connectée</a:t>
            </a:r>
          </a:p>
          <a:p>
            <a:pPr lvl="1" rtl="0"/>
            <a:r>
              <a:rPr lang="fr-FR" b="1" dirty="0"/>
              <a:t>C</a:t>
            </a:r>
            <a:r>
              <a:rPr lang="fr-FR" dirty="0"/>
              <a:t> - Réseau connecté directement</a:t>
            </a:r>
          </a:p>
          <a:p>
            <a:pPr lvl="1" rtl="0"/>
            <a:r>
              <a:rPr lang="fr-FR" b="1" dirty="0"/>
              <a:t>S</a:t>
            </a:r>
            <a:r>
              <a:rPr lang="fr-FR" dirty="0"/>
              <a:t> - La route statique a été configurée manuellement par un administrateur</a:t>
            </a:r>
          </a:p>
          <a:p>
            <a:pPr lvl="1" rtl="0"/>
            <a:r>
              <a:rPr lang="fr-FR" b="1" dirty="0"/>
              <a:t>O</a:t>
            </a:r>
            <a:r>
              <a:rPr lang="fr-FR" dirty="0"/>
              <a:t> - OSPF</a:t>
            </a:r>
          </a:p>
          <a:p>
            <a:pPr lvl="1" rtl="0"/>
            <a:r>
              <a:rPr lang="fr-FR" b="1" dirty="0"/>
              <a:t>D</a:t>
            </a:r>
            <a:r>
              <a:rPr lang="fr-FR" dirty="0"/>
              <a:t> - EIGRP</a:t>
            </a:r>
          </a:p>
          <a:p>
            <a:pPr marL="0" indent="0" rtl="0">
              <a:buNone/>
            </a:pPr>
            <a:r>
              <a:rPr lang="fr-FR" sz="1400" dirty="0"/>
              <a:t>Cette commande affiche les types de routes suivants:</a:t>
            </a:r>
          </a:p>
          <a:p>
            <a:pPr lvl="1" rtl="0"/>
            <a:r>
              <a:rPr lang="fr-FR" dirty="0"/>
              <a:t>Directement Connecté – C et L</a:t>
            </a:r>
          </a:p>
          <a:p>
            <a:pPr lvl="1" rtl="0"/>
            <a:r>
              <a:rPr lang="fr-FR" dirty="0"/>
              <a:t>Routes Distantes – O, D, etc.</a:t>
            </a:r>
          </a:p>
          <a:p>
            <a:pPr lvl="1" rtl="0"/>
            <a:r>
              <a:rPr lang="fr-FR" dirty="0"/>
              <a:t>Routes par défaut – S* </a:t>
            </a:r>
          </a:p>
        </p:txBody>
      </p:sp>
      <p:pic>
        <p:nvPicPr>
          <p:cNvPr id="122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04211" y="847792"/>
            <a:ext cx="4904509" cy="39001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0569320"/>
      </p:ext>
    </p:extLst>
  </p:cSld>
  <p:clrMapOvr>
    <a:masterClrMapping/>
  </p:clrMapOvr>
  <p:transition spd="slow">
    <p:wipe/>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0" y="239513"/>
            <a:ext cx="9144000" cy="757551"/>
          </a:xfrm>
        </p:spPr>
        <p:txBody>
          <a:bodyPr/>
          <a:lstStyle/>
          <a:p>
            <a:pPr rtl="0"/>
            <a:r>
              <a:rPr lang="fr-FR" sz="1600" dirty="0"/>
              <a:t>Module Pratique et Questionnaire</a:t>
            </a:r>
            <a:r>
              <a:rPr lang="en-US" altLang="en-US" dirty="0"/>
              <a:t/>
            </a:r>
            <a:br>
              <a:rPr lang="en-US" altLang="en-US" dirty="0"/>
            </a:br>
            <a:r>
              <a:rPr lang="fr-FR" dirty="0"/>
              <a:t>Qu'est-ce que j'ai appris dans ce module?</a:t>
            </a:r>
          </a:p>
        </p:txBody>
      </p:sp>
      <p:sp>
        <p:nvSpPr>
          <p:cNvPr id="13315" name="Content Placeholder 2"/>
          <p:cNvSpPr>
            <a:spLocks noGrp="1"/>
          </p:cNvSpPr>
          <p:nvPr>
            <p:ph idx="1"/>
          </p:nvPr>
        </p:nvSpPr>
        <p:spPr>
          <a:xfrm>
            <a:off x="0" y="1075795"/>
            <a:ext cx="8840141" cy="3874434"/>
          </a:xfrm>
        </p:spPr>
        <p:txBody>
          <a:bodyPr/>
          <a:lstStyle/>
          <a:p>
            <a:pPr lvl="2" rtl="0"/>
            <a:r>
              <a:rPr lang="fr-FR" sz="1400" dirty="0"/>
              <a:t>IP est sans connexion, l'acheminement au mieux et indépendant vis-à-vis des supports.</a:t>
            </a:r>
          </a:p>
          <a:p>
            <a:pPr lvl="2" rtl="0"/>
            <a:r>
              <a:rPr lang="fr-FR" sz="1400" dirty="0"/>
              <a:t>IP ne garantie pas la livraison des paquets.</a:t>
            </a:r>
          </a:p>
          <a:p>
            <a:pPr lvl="2" rtl="0"/>
            <a:r>
              <a:rPr lang="fr-FR" sz="1400" dirty="0"/>
              <a:t>Un en-tête de paquet IPv4 est constitué de champs contenant des informations importantes sur le paquet.</a:t>
            </a:r>
          </a:p>
          <a:p>
            <a:pPr lvl="2" rtl="0"/>
            <a:r>
              <a:rPr lang="fr-FR" sz="1400" dirty="0"/>
              <a:t>IPv6 surmonte le manque de connectivité de bout en bout IPv4 et augmente la complexité du réseau.</a:t>
            </a:r>
          </a:p>
          <a:p>
            <a:pPr lvl="2" rtl="0">
              <a:buFont typeface="Arial" panose="020B0604020202020204" pitchFamily="34" charset="0"/>
              <a:buChar char="•"/>
            </a:pPr>
            <a:r>
              <a:rPr lang="fr-FR" sz="1400" dirty="0"/>
              <a:t>Un périphérique détermine si une destination est elle-même, un autre hôte local et un hôte distant.</a:t>
            </a:r>
          </a:p>
          <a:p>
            <a:pPr lvl="2" rtl="0">
              <a:buFont typeface="Arial" panose="020B0604020202020204" pitchFamily="34" charset="0"/>
              <a:buChar char="•"/>
            </a:pPr>
            <a:r>
              <a:rPr lang="fr-FR" sz="1400" dirty="0"/>
              <a:t>Une passerelle par défaut est un routeur qui fait partie du réseau local et sera utilisé comme une porte vers d'autres réseaux.</a:t>
            </a:r>
          </a:p>
          <a:p>
            <a:pPr lvl="2" rtl="0"/>
            <a:r>
              <a:rPr lang="fr-FR" sz="1400" dirty="0"/>
              <a:t>La table de routage contient une liste de toutes les adresses réseau connues (préfixes) et où transférer le paquet.</a:t>
            </a:r>
          </a:p>
          <a:p>
            <a:pPr lvl="2" rtl="0"/>
            <a:r>
              <a:rPr lang="fr-FR" sz="1400" dirty="0"/>
              <a:t>Le routeur utilise le masque de sous-réseau le plus long ou la correspondance de préfixe.</a:t>
            </a:r>
          </a:p>
          <a:p>
            <a:pPr lvl="2" rtl="0"/>
            <a:r>
              <a:rPr lang="fr-FR" sz="1400" dirty="0"/>
              <a:t>La table de routage comporte trois types d'entrées de routage: les réseaux directement connectés, les réseaux distants et un route par défaut.</a:t>
            </a:r>
          </a:p>
          <a:p>
            <a:pPr marL="0" indent="0">
              <a:buNone/>
            </a:pPr>
            <a:endParaRPr lang="en-US" sz="1400" b="1" dirty="0"/>
          </a:p>
        </p:txBody>
      </p:sp>
    </p:spTree>
    <p:extLst>
      <p:ext uri="{BB962C8B-B14F-4D97-AF65-F5344CB8AC3E}">
        <p14:creationId xmlns:p14="http://schemas.microsoft.com/office/powerpoint/2010/main" val="3430744853"/>
      </p:ext>
    </p:extLst>
  </p:cSld>
  <p:clrMapOvr>
    <a:masterClrMapping/>
  </p:clrMapOvr>
  <p:transition spd="slow">
    <p:wipe/>
  </p:transition>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6321" name="Rectangle 2"/>
          <p:cNvSpPr>
            <a:spLocks noGrp="1" noChangeArrowheads="1"/>
          </p:cNvSpPr>
          <p:nvPr>
            <p:ph type="title"/>
          </p:nvPr>
        </p:nvSpPr>
        <p:spPr>
          <a:xfrm>
            <a:off x="1" y="15993"/>
            <a:ext cx="9144000" cy="757551"/>
          </a:xfrm>
        </p:spPr>
        <p:txBody>
          <a:bodyPr/>
          <a:lstStyle/>
          <a:p>
            <a:pPr rtl="0"/>
            <a:r>
              <a:rPr lang="fr-FR" sz="1800"/>
              <a:t>Network Layer</a:t>
            </a:r>
            <a:r>
              <a:rPr lang="en-US" dirty="0">
                <a:latin typeface="Arial" charset="0"/>
              </a:rPr>
              <a:t/>
            </a:r>
            <a:br>
              <a:rPr lang="en-US" dirty="0">
                <a:latin typeface="Arial" charset="0"/>
              </a:rPr>
            </a:br>
            <a:r>
              <a:rPr lang="fr-FR">
                <a:latin typeface="Arial" charset="0"/>
              </a:rPr>
              <a:t>New Terms and Commands</a:t>
            </a:r>
          </a:p>
        </p:txBody>
      </p:sp>
      <p:sp>
        <p:nvSpPr>
          <p:cNvPr id="4" name="Content Placeholder 1"/>
          <p:cNvSpPr>
            <a:spLocks noGrp="1"/>
          </p:cNvSpPr>
          <p:nvPr>
            <p:ph idx="1"/>
          </p:nvPr>
        </p:nvSpPr>
        <p:spPr>
          <a:xfrm>
            <a:off x="286690" y="1028311"/>
            <a:ext cx="2721476" cy="3709769"/>
          </a:xfrm>
          <a:noFill/>
          <a:ln>
            <a:solidFill>
              <a:schemeClr val="accent1"/>
            </a:solidFill>
          </a:ln>
        </p:spPr>
        <p:txBody>
          <a:bodyPr/>
          <a:lstStyle/>
          <a:p>
            <a:pPr rtl="0" eaLnBrk="1" fontAlgn="b" hangingPunct="1">
              <a:spcBef>
                <a:spcPts val="0"/>
              </a:spcBef>
              <a:spcAft>
                <a:spcPts val="0"/>
              </a:spcAft>
              <a:buFont typeface="Arial" panose="020B0604020202020204" pitchFamily="34" charset="0"/>
              <a:buChar char="•"/>
            </a:pPr>
            <a:r>
              <a:rPr lang="fr-FR" sz="1600"/>
              <a:t>Encapsulation</a:t>
            </a:r>
          </a:p>
          <a:p>
            <a:pPr rtl="0" eaLnBrk="1" fontAlgn="b" hangingPunct="1">
              <a:spcBef>
                <a:spcPts val="0"/>
              </a:spcBef>
              <a:spcAft>
                <a:spcPts val="0"/>
              </a:spcAft>
              <a:buFont typeface="Arial" panose="020B0604020202020204" pitchFamily="34" charset="0"/>
              <a:buChar char="•"/>
            </a:pPr>
            <a:r>
              <a:rPr lang="fr-FR" sz="1600"/>
              <a:t>Routing</a:t>
            </a:r>
          </a:p>
          <a:p>
            <a:pPr rtl="0" eaLnBrk="1" fontAlgn="b" hangingPunct="1">
              <a:spcBef>
                <a:spcPts val="0"/>
              </a:spcBef>
              <a:spcAft>
                <a:spcPts val="0"/>
              </a:spcAft>
              <a:buFont typeface="Arial" panose="020B0604020202020204" pitchFamily="34" charset="0"/>
              <a:buChar char="•"/>
            </a:pPr>
            <a:r>
              <a:rPr lang="fr-FR" sz="1600"/>
              <a:t>De-encapsulation</a:t>
            </a:r>
          </a:p>
          <a:p>
            <a:pPr rtl="0" fontAlgn="b">
              <a:spcBef>
                <a:spcPts val="0"/>
              </a:spcBef>
              <a:spcAft>
                <a:spcPts val="0"/>
              </a:spcAft>
              <a:buFont typeface="Arial" panose="020B0604020202020204" pitchFamily="34" charset="0"/>
              <a:buChar char="•"/>
            </a:pPr>
            <a:r>
              <a:rPr lang="fr-FR" sz="1600"/>
              <a:t>Data payload</a:t>
            </a:r>
          </a:p>
          <a:p>
            <a:pPr rtl="0" eaLnBrk="1" fontAlgn="b" hangingPunct="1">
              <a:spcBef>
                <a:spcPts val="0"/>
              </a:spcBef>
              <a:spcAft>
                <a:spcPts val="0"/>
              </a:spcAft>
              <a:buFont typeface="Arial" panose="020B0604020202020204" pitchFamily="34" charset="0"/>
              <a:buChar char="•"/>
            </a:pPr>
            <a:r>
              <a:rPr lang="fr-FR" sz="1600"/>
              <a:t>Packet</a:t>
            </a:r>
          </a:p>
          <a:p>
            <a:pPr rtl="0" eaLnBrk="1" fontAlgn="b" hangingPunct="1">
              <a:spcBef>
                <a:spcPts val="0"/>
              </a:spcBef>
              <a:spcAft>
                <a:spcPts val="0"/>
              </a:spcAft>
              <a:buFont typeface="Arial" panose="020B0604020202020204" pitchFamily="34" charset="0"/>
              <a:buChar char="•"/>
            </a:pPr>
            <a:r>
              <a:rPr lang="fr-FR" sz="1600"/>
              <a:t>Internet Protocol Version 4 (IPv4)</a:t>
            </a:r>
          </a:p>
          <a:p>
            <a:pPr rtl="0" eaLnBrk="1" fontAlgn="b" hangingPunct="1">
              <a:spcBef>
                <a:spcPts val="0"/>
              </a:spcBef>
              <a:spcAft>
                <a:spcPts val="0"/>
              </a:spcAft>
              <a:buFont typeface="Arial" panose="020B0604020202020204" pitchFamily="34" charset="0"/>
              <a:buChar char="•"/>
            </a:pPr>
            <a:r>
              <a:rPr lang="fr-FR" sz="1600"/>
              <a:t>Internet Protocol Version 6 (IPv6)</a:t>
            </a:r>
          </a:p>
          <a:p>
            <a:pPr rtl="0" eaLnBrk="1" fontAlgn="b" hangingPunct="1">
              <a:spcBef>
                <a:spcPts val="0"/>
              </a:spcBef>
              <a:spcAft>
                <a:spcPts val="0"/>
              </a:spcAft>
              <a:buFont typeface="Arial" panose="020B0604020202020204" pitchFamily="34" charset="0"/>
              <a:buChar char="•"/>
            </a:pPr>
            <a:r>
              <a:rPr lang="fr-FR" sz="1600"/>
              <a:t>Network Layer PDU = IP Packet</a:t>
            </a:r>
          </a:p>
          <a:p>
            <a:pPr rtl="0" eaLnBrk="1" fontAlgn="b" hangingPunct="1">
              <a:spcBef>
                <a:spcPts val="0"/>
              </a:spcBef>
              <a:spcAft>
                <a:spcPts val="0"/>
              </a:spcAft>
              <a:buFont typeface="Arial" panose="020B0604020202020204" pitchFamily="34" charset="0"/>
              <a:buChar char="•"/>
            </a:pPr>
            <a:r>
              <a:rPr lang="fr-FR" sz="1600"/>
              <a:t>IP Header</a:t>
            </a:r>
          </a:p>
        </p:txBody>
      </p:sp>
      <p:sp>
        <p:nvSpPr>
          <p:cNvPr id="6" name="Content Placeholder 1"/>
          <p:cNvSpPr txBox="1">
            <a:spLocks/>
          </p:cNvSpPr>
          <p:nvPr/>
        </p:nvSpPr>
        <p:spPr bwMode="auto">
          <a:xfrm>
            <a:off x="3008166" y="1019059"/>
            <a:ext cx="2850381" cy="3709769"/>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c="http://schemas.openxmlformats.org/drawingml/2006/chart" xmlns:c15="http://schemas.microsoft.com/office/drawing/2012/chart" xmlns="" xmlns:ma14="http://schemas.microsoft.com/office/mac/drawingml/2011/main" val="1"/>
            </a:ext>
          </a:extLst>
        </p:spPr>
        <p:txBody>
          <a:bodyPr vert="horz" wrap="square" lIns="82124" tIns="41061" rIns="82124" bIns="41061" numCol="1" anchor="t" anchorCtr="0" compatLnSpc="1">
            <a:prstTxWarp prst="textNoShape">
              <a:avLst/>
            </a:prstTxWarp>
          </a:bodyPr>
          <a:lstStyle>
            <a:lvl1pPr marL="236538" indent="-236538" algn="l" defTabSz="814388" rtl="0" eaLnBrk="0" fontAlgn="base" hangingPunct="0">
              <a:lnSpc>
                <a:spcPct val="95000"/>
              </a:lnSpc>
              <a:spcBef>
                <a:spcPct val="50000"/>
              </a:spcBef>
              <a:spcAft>
                <a:spcPct val="0"/>
              </a:spcAft>
              <a:buClr>
                <a:srgbClr val="708CA1"/>
              </a:buClr>
              <a:buFont typeface="Wingdings" charset="0"/>
              <a:buChar char="§"/>
              <a:defRPr sz="2400">
                <a:solidFill>
                  <a:schemeClr val="tx1"/>
                </a:solidFill>
                <a:latin typeface="+mn-lt"/>
                <a:ea typeface="ＭＳ Ｐゴシック" charset="0"/>
                <a:cs typeface="ＭＳ Ｐゴシック" charset="0"/>
              </a:defRPr>
            </a:lvl1pPr>
            <a:lvl2pPr marL="574675" indent="-117475"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2pPr>
            <a:lvl3pPr marL="914400"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3pPr>
            <a:lvl4pPr marL="1254125" indent="117475"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4pPr>
            <a:lvl5pPr marL="1604963" indent="223838"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5pPr>
            <a:lvl6pPr marL="2062163" algn="l" defTabSz="814388" rtl="0" eaLnBrk="1" fontAlgn="base" hangingPunct="1">
              <a:lnSpc>
                <a:spcPct val="95000"/>
              </a:lnSpc>
              <a:spcBef>
                <a:spcPct val="35000"/>
              </a:spcBef>
              <a:spcAft>
                <a:spcPct val="0"/>
              </a:spcAft>
              <a:buClr>
                <a:srgbClr val="708CA1"/>
              </a:buClr>
              <a:defRPr sz="2000">
                <a:solidFill>
                  <a:schemeClr val="tx1"/>
                </a:solidFill>
                <a:latin typeface="+mn-lt"/>
              </a:defRPr>
            </a:lvl6pPr>
            <a:lvl7pPr marL="2519363" algn="l" defTabSz="814388" rtl="0" eaLnBrk="1" fontAlgn="base" hangingPunct="1">
              <a:lnSpc>
                <a:spcPct val="95000"/>
              </a:lnSpc>
              <a:spcBef>
                <a:spcPct val="35000"/>
              </a:spcBef>
              <a:spcAft>
                <a:spcPct val="0"/>
              </a:spcAft>
              <a:buClr>
                <a:srgbClr val="708CA1"/>
              </a:buClr>
              <a:defRPr sz="2000">
                <a:solidFill>
                  <a:schemeClr val="tx1"/>
                </a:solidFill>
                <a:latin typeface="+mn-lt"/>
              </a:defRPr>
            </a:lvl7pPr>
            <a:lvl8pPr marL="2976563" algn="l" defTabSz="814388" rtl="0" eaLnBrk="1" fontAlgn="base" hangingPunct="1">
              <a:lnSpc>
                <a:spcPct val="95000"/>
              </a:lnSpc>
              <a:spcBef>
                <a:spcPct val="35000"/>
              </a:spcBef>
              <a:spcAft>
                <a:spcPct val="0"/>
              </a:spcAft>
              <a:buClr>
                <a:srgbClr val="708CA1"/>
              </a:buClr>
              <a:defRPr sz="2000">
                <a:solidFill>
                  <a:schemeClr val="tx1"/>
                </a:solidFill>
                <a:latin typeface="+mn-lt"/>
              </a:defRPr>
            </a:lvl8pPr>
            <a:lvl9pPr marL="3433763" algn="l" defTabSz="814388" rtl="0" eaLnBrk="1" fontAlgn="base" hangingPunct="1">
              <a:lnSpc>
                <a:spcPct val="95000"/>
              </a:lnSpc>
              <a:spcBef>
                <a:spcPct val="35000"/>
              </a:spcBef>
              <a:spcAft>
                <a:spcPct val="0"/>
              </a:spcAft>
              <a:buClr>
                <a:srgbClr val="708CA1"/>
              </a:buClr>
              <a:defRPr sz="2000">
                <a:solidFill>
                  <a:schemeClr val="tx1"/>
                </a:solidFill>
                <a:latin typeface="+mn-lt"/>
              </a:defRPr>
            </a:lvl9pPr>
          </a:lstStyle>
          <a:p>
            <a:pPr rtl="0" eaLnBrk="1" fontAlgn="ctr" hangingPunct="1">
              <a:spcBef>
                <a:spcPts val="0"/>
              </a:spcBef>
              <a:buFont typeface="Arial" panose="020B0604020202020204" pitchFamily="34" charset="0"/>
              <a:buChar char="•"/>
            </a:pPr>
            <a:r>
              <a:rPr lang="fr-FR" sz="1600">
                <a:solidFill>
                  <a:srgbClr val="000000"/>
                </a:solidFill>
              </a:rPr>
              <a:t>Best effort delivery</a:t>
            </a:r>
          </a:p>
          <a:p>
            <a:pPr rtl="0" eaLnBrk="1" fontAlgn="ctr" hangingPunct="1">
              <a:spcBef>
                <a:spcPts val="0"/>
              </a:spcBef>
              <a:buFont typeface="Arial" panose="020B0604020202020204" pitchFamily="34" charset="0"/>
              <a:buChar char="•"/>
            </a:pPr>
            <a:r>
              <a:rPr lang="fr-FR" sz="1600">
                <a:solidFill>
                  <a:srgbClr val="000000"/>
                </a:solidFill>
              </a:rPr>
              <a:t>Media independent</a:t>
            </a:r>
          </a:p>
          <a:p>
            <a:pPr rtl="0" eaLnBrk="1" fontAlgn="b" hangingPunct="1">
              <a:spcBef>
                <a:spcPts val="0"/>
              </a:spcBef>
              <a:buFont typeface="Arial" panose="020B0604020202020204" pitchFamily="34" charset="0"/>
              <a:buChar char="•"/>
            </a:pPr>
            <a:r>
              <a:rPr lang="fr-FR" sz="1600">
                <a:solidFill>
                  <a:srgbClr val="000000"/>
                </a:solidFill>
              </a:rPr>
              <a:t>Connectionless</a:t>
            </a:r>
          </a:p>
          <a:p>
            <a:pPr rtl="0" eaLnBrk="1" fontAlgn="b" hangingPunct="1">
              <a:spcBef>
                <a:spcPts val="0"/>
              </a:spcBef>
              <a:buFont typeface="Arial" panose="020B0604020202020204" pitchFamily="34" charset="0"/>
              <a:buChar char="•"/>
            </a:pPr>
            <a:r>
              <a:rPr lang="fr-FR" sz="1600">
                <a:solidFill>
                  <a:srgbClr val="000000"/>
                </a:solidFill>
              </a:rPr>
              <a:t>Unreliable</a:t>
            </a:r>
          </a:p>
          <a:p>
            <a:pPr rtl="0" eaLnBrk="1" fontAlgn="b" hangingPunct="1">
              <a:spcBef>
                <a:spcPts val="0"/>
              </a:spcBef>
              <a:buFont typeface="Arial" panose="020B0604020202020204" pitchFamily="34" charset="0"/>
              <a:buChar char="•"/>
            </a:pPr>
            <a:r>
              <a:rPr lang="fr-FR" sz="1600">
                <a:solidFill>
                  <a:srgbClr val="000000"/>
                </a:solidFill>
              </a:rPr>
              <a:t>Maximum Transmission Unit (MTU)</a:t>
            </a:r>
          </a:p>
          <a:p>
            <a:pPr rtl="0" eaLnBrk="1" fontAlgn="b" hangingPunct="1">
              <a:spcBef>
                <a:spcPts val="0"/>
              </a:spcBef>
              <a:buFont typeface="Arial" panose="020B0604020202020204" pitchFamily="34" charset="0"/>
              <a:buChar char="•"/>
            </a:pPr>
            <a:r>
              <a:rPr lang="fr-FR" sz="1600">
                <a:solidFill>
                  <a:srgbClr val="000000"/>
                </a:solidFill>
              </a:rPr>
              <a:t>Version</a:t>
            </a:r>
          </a:p>
          <a:p>
            <a:pPr rtl="0" eaLnBrk="1" fontAlgn="b" hangingPunct="1">
              <a:spcBef>
                <a:spcPts val="0"/>
              </a:spcBef>
              <a:buFont typeface="Arial" panose="020B0604020202020204" pitchFamily="34" charset="0"/>
              <a:buChar char="•"/>
            </a:pPr>
            <a:r>
              <a:rPr lang="fr-FR" sz="1600">
                <a:solidFill>
                  <a:srgbClr val="000000"/>
                </a:solidFill>
              </a:rPr>
              <a:t>Differentiated Services (DS)</a:t>
            </a:r>
          </a:p>
          <a:p>
            <a:pPr rtl="0" eaLnBrk="1" fontAlgn="b" hangingPunct="1">
              <a:spcBef>
                <a:spcPts val="0"/>
              </a:spcBef>
              <a:buFont typeface="Arial" panose="020B0604020202020204" pitchFamily="34" charset="0"/>
              <a:buChar char="•"/>
            </a:pPr>
            <a:r>
              <a:rPr lang="fr-FR" sz="1600">
                <a:solidFill>
                  <a:srgbClr val="000000"/>
                </a:solidFill>
              </a:rPr>
              <a:t>Time-to-Live (TTL)</a:t>
            </a:r>
          </a:p>
          <a:p>
            <a:pPr rtl="0" eaLnBrk="1" fontAlgn="b" hangingPunct="1">
              <a:spcBef>
                <a:spcPts val="0"/>
              </a:spcBef>
              <a:buFont typeface="Arial" panose="020B0604020202020204" pitchFamily="34" charset="0"/>
              <a:buChar char="•"/>
            </a:pPr>
            <a:r>
              <a:rPr lang="fr-FR" sz="1600">
                <a:solidFill>
                  <a:srgbClr val="000000"/>
                </a:solidFill>
              </a:rPr>
              <a:t>Internet Control Message Protocol (ICMP)</a:t>
            </a:r>
          </a:p>
          <a:p>
            <a:pPr marL="0" indent="0" eaLnBrk="1" fontAlgn="b" hangingPunct="1">
              <a:buNone/>
            </a:pPr>
            <a:endParaRPr lang="en-US" sz="1600" dirty="0"/>
          </a:p>
        </p:txBody>
      </p:sp>
      <p:sp>
        <p:nvSpPr>
          <p:cNvPr id="8" name="Content Placeholder 1"/>
          <p:cNvSpPr txBox="1">
            <a:spLocks/>
          </p:cNvSpPr>
          <p:nvPr/>
        </p:nvSpPr>
        <p:spPr bwMode="auto">
          <a:xfrm>
            <a:off x="5858547" y="1028311"/>
            <a:ext cx="2841064" cy="365704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c="http://schemas.openxmlformats.org/drawingml/2006/chart" xmlns:c15="http://schemas.microsoft.com/office/drawing/2012/chart" xmlns="" xmlns:ma14="http://schemas.microsoft.com/office/mac/drawingml/2011/main" val="1"/>
            </a:ext>
          </a:extLst>
        </p:spPr>
        <p:txBody>
          <a:bodyPr vert="horz" wrap="square" lIns="82124" tIns="41061" rIns="82124" bIns="41061" numCol="1" anchor="t" anchorCtr="0" compatLnSpc="1">
            <a:prstTxWarp prst="textNoShape">
              <a:avLst/>
            </a:prstTxWarp>
          </a:bodyPr>
          <a:lstStyle>
            <a:lvl1pPr marL="236538" indent="-236538" algn="l" defTabSz="814388" rtl="0" eaLnBrk="0" fontAlgn="base" hangingPunct="0">
              <a:lnSpc>
                <a:spcPct val="95000"/>
              </a:lnSpc>
              <a:spcBef>
                <a:spcPct val="50000"/>
              </a:spcBef>
              <a:spcAft>
                <a:spcPct val="0"/>
              </a:spcAft>
              <a:buClr>
                <a:srgbClr val="708CA1"/>
              </a:buClr>
              <a:buFont typeface="Wingdings" charset="0"/>
              <a:buChar char="§"/>
              <a:defRPr sz="2400">
                <a:solidFill>
                  <a:schemeClr val="tx1"/>
                </a:solidFill>
                <a:latin typeface="+mn-lt"/>
                <a:ea typeface="ＭＳ Ｐゴシック" charset="0"/>
                <a:cs typeface="ＭＳ Ｐゴシック" charset="0"/>
              </a:defRPr>
            </a:lvl1pPr>
            <a:lvl2pPr marL="574675" indent="-117475"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2pPr>
            <a:lvl3pPr marL="914400"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3pPr>
            <a:lvl4pPr marL="1254125" indent="117475"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4pPr>
            <a:lvl5pPr marL="1604963" indent="223838"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5pPr>
            <a:lvl6pPr marL="2062163" algn="l" defTabSz="814388" rtl="0" eaLnBrk="1" fontAlgn="base" hangingPunct="1">
              <a:lnSpc>
                <a:spcPct val="95000"/>
              </a:lnSpc>
              <a:spcBef>
                <a:spcPct val="35000"/>
              </a:spcBef>
              <a:spcAft>
                <a:spcPct val="0"/>
              </a:spcAft>
              <a:buClr>
                <a:srgbClr val="708CA1"/>
              </a:buClr>
              <a:defRPr sz="2000">
                <a:solidFill>
                  <a:schemeClr val="tx1"/>
                </a:solidFill>
                <a:latin typeface="+mn-lt"/>
              </a:defRPr>
            </a:lvl6pPr>
            <a:lvl7pPr marL="2519363" algn="l" defTabSz="814388" rtl="0" eaLnBrk="1" fontAlgn="base" hangingPunct="1">
              <a:lnSpc>
                <a:spcPct val="95000"/>
              </a:lnSpc>
              <a:spcBef>
                <a:spcPct val="35000"/>
              </a:spcBef>
              <a:spcAft>
                <a:spcPct val="0"/>
              </a:spcAft>
              <a:buClr>
                <a:srgbClr val="708CA1"/>
              </a:buClr>
              <a:defRPr sz="2000">
                <a:solidFill>
                  <a:schemeClr val="tx1"/>
                </a:solidFill>
                <a:latin typeface="+mn-lt"/>
              </a:defRPr>
            </a:lvl7pPr>
            <a:lvl8pPr marL="2976563" algn="l" defTabSz="814388" rtl="0" eaLnBrk="1" fontAlgn="base" hangingPunct="1">
              <a:lnSpc>
                <a:spcPct val="95000"/>
              </a:lnSpc>
              <a:spcBef>
                <a:spcPct val="35000"/>
              </a:spcBef>
              <a:spcAft>
                <a:spcPct val="0"/>
              </a:spcAft>
              <a:buClr>
                <a:srgbClr val="708CA1"/>
              </a:buClr>
              <a:defRPr sz="2000">
                <a:solidFill>
                  <a:schemeClr val="tx1"/>
                </a:solidFill>
                <a:latin typeface="+mn-lt"/>
              </a:defRPr>
            </a:lvl8pPr>
            <a:lvl9pPr marL="3433763" algn="l" defTabSz="814388" rtl="0" eaLnBrk="1" fontAlgn="base" hangingPunct="1">
              <a:lnSpc>
                <a:spcPct val="95000"/>
              </a:lnSpc>
              <a:spcBef>
                <a:spcPct val="35000"/>
              </a:spcBef>
              <a:spcAft>
                <a:spcPct val="0"/>
              </a:spcAft>
              <a:buClr>
                <a:srgbClr val="708CA1"/>
              </a:buClr>
              <a:defRPr sz="2000">
                <a:solidFill>
                  <a:schemeClr val="tx1"/>
                </a:solidFill>
                <a:latin typeface="+mn-lt"/>
              </a:defRPr>
            </a:lvl9pPr>
          </a:lstStyle>
          <a:p>
            <a:pPr rtl="0" eaLnBrk="1" fontAlgn="b" hangingPunct="1">
              <a:spcBef>
                <a:spcPts val="0"/>
              </a:spcBef>
              <a:buFont typeface="Arial" panose="020B0604020202020204" pitchFamily="34" charset="0"/>
              <a:buChar char="•"/>
            </a:pPr>
            <a:r>
              <a:rPr lang="fr-FR" sz="1600">
                <a:solidFill>
                  <a:srgbClr val="000000"/>
                </a:solidFill>
              </a:rPr>
              <a:t>Identification, Flags, Fragment Offset fields</a:t>
            </a:r>
          </a:p>
          <a:p>
            <a:pPr rtl="0" eaLnBrk="1" fontAlgn="b" hangingPunct="1">
              <a:spcBef>
                <a:spcPts val="0"/>
              </a:spcBef>
              <a:buFont typeface="Arial" panose="020B0604020202020204" pitchFamily="34" charset="0"/>
              <a:buChar char="•"/>
            </a:pPr>
            <a:r>
              <a:rPr lang="fr-FR" sz="1600">
                <a:solidFill>
                  <a:srgbClr val="000000"/>
                </a:solidFill>
              </a:rPr>
              <a:t>Network Address Translation (NAT)</a:t>
            </a:r>
          </a:p>
          <a:p>
            <a:pPr rtl="0" eaLnBrk="1" fontAlgn="b" hangingPunct="1">
              <a:spcBef>
                <a:spcPts val="0"/>
              </a:spcBef>
              <a:buFont typeface="Arial" panose="020B0604020202020204" pitchFamily="34" charset="0"/>
              <a:buChar char="•"/>
            </a:pPr>
            <a:r>
              <a:rPr lang="fr-FR" sz="1600">
                <a:solidFill>
                  <a:srgbClr val="000000"/>
                </a:solidFill>
              </a:rPr>
              <a:t>Traffic Class</a:t>
            </a:r>
          </a:p>
          <a:p>
            <a:pPr rtl="0" eaLnBrk="1" fontAlgn="b" hangingPunct="1">
              <a:spcBef>
                <a:spcPts val="0"/>
              </a:spcBef>
              <a:buFont typeface="Arial" panose="020B0604020202020204" pitchFamily="34" charset="0"/>
              <a:buChar char="•"/>
            </a:pPr>
            <a:r>
              <a:rPr lang="fr-FR" sz="1600">
                <a:solidFill>
                  <a:srgbClr val="000000"/>
                </a:solidFill>
              </a:rPr>
              <a:t>Flow Label</a:t>
            </a:r>
          </a:p>
          <a:p>
            <a:pPr rtl="0" eaLnBrk="1" fontAlgn="b" hangingPunct="1">
              <a:spcBef>
                <a:spcPts val="0"/>
              </a:spcBef>
              <a:buFont typeface="Arial" panose="020B0604020202020204" pitchFamily="34" charset="0"/>
              <a:buChar char="•"/>
            </a:pPr>
            <a:r>
              <a:rPr lang="fr-FR" sz="1600">
                <a:solidFill>
                  <a:srgbClr val="000000"/>
                </a:solidFill>
              </a:rPr>
              <a:t>Payload Length</a:t>
            </a:r>
          </a:p>
          <a:p>
            <a:pPr rtl="0" eaLnBrk="1" fontAlgn="b" hangingPunct="1">
              <a:spcBef>
                <a:spcPts val="0"/>
              </a:spcBef>
              <a:buFont typeface="Arial" panose="020B0604020202020204" pitchFamily="34" charset="0"/>
              <a:buChar char="•"/>
            </a:pPr>
            <a:r>
              <a:rPr lang="fr-FR" sz="1600">
                <a:solidFill>
                  <a:srgbClr val="000000"/>
                </a:solidFill>
              </a:rPr>
              <a:t>Next Header</a:t>
            </a:r>
          </a:p>
          <a:p>
            <a:pPr rtl="0" eaLnBrk="1" fontAlgn="b" hangingPunct="1">
              <a:spcBef>
                <a:spcPts val="0"/>
              </a:spcBef>
              <a:buFont typeface="Arial" panose="020B0604020202020204" pitchFamily="34" charset="0"/>
              <a:buChar char="•"/>
            </a:pPr>
            <a:r>
              <a:rPr lang="fr-FR" sz="1600">
                <a:solidFill>
                  <a:srgbClr val="000000"/>
                </a:solidFill>
              </a:rPr>
              <a:t>Hop Limit</a:t>
            </a:r>
          </a:p>
          <a:p>
            <a:pPr rtl="0" eaLnBrk="1" fontAlgn="b" hangingPunct="1">
              <a:spcBef>
                <a:spcPts val="0"/>
              </a:spcBef>
              <a:buFont typeface="Arial" panose="020B0604020202020204" pitchFamily="34" charset="0"/>
              <a:buChar char="•"/>
            </a:pPr>
            <a:r>
              <a:rPr lang="fr-FR" sz="1600">
                <a:solidFill>
                  <a:srgbClr val="000000"/>
                </a:solidFill>
              </a:rPr>
              <a:t>Extension Headers</a:t>
            </a:r>
          </a:p>
          <a:p>
            <a:pPr rtl="0" eaLnBrk="1" fontAlgn="b" hangingPunct="1">
              <a:spcBef>
                <a:spcPts val="0"/>
              </a:spcBef>
              <a:buFont typeface="Arial" panose="020B0604020202020204" pitchFamily="34" charset="0"/>
              <a:buChar char="•"/>
            </a:pPr>
            <a:r>
              <a:rPr lang="fr-FR" sz="1600">
                <a:solidFill>
                  <a:srgbClr val="000000"/>
                </a:solidFill>
              </a:rPr>
              <a:t>Local host</a:t>
            </a:r>
          </a:p>
          <a:p>
            <a:pPr rtl="0" eaLnBrk="1" fontAlgn="b" hangingPunct="1">
              <a:spcBef>
                <a:spcPts val="0"/>
              </a:spcBef>
              <a:buFont typeface="Arial" panose="020B0604020202020204" pitchFamily="34" charset="0"/>
              <a:buChar char="•"/>
            </a:pPr>
            <a:r>
              <a:rPr lang="fr-FR" sz="1600">
                <a:solidFill>
                  <a:srgbClr val="000000"/>
                </a:solidFill>
              </a:rPr>
              <a:t>Remote host</a:t>
            </a:r>
          </a:p>
          <a:p>
            <a:pPr rtl="0" eaLnBrk="1" fontAlgn="b" hangingPunct="1">
              <a:spcBef>
                <a:spcPts val="0"/>
              </a:spcBef>
              <a:buFont typeface="Arial" panose="020B0604020202020204" pitchFamily="34" charset="0"/>
              <a:buChar char="•"/>
            </a:pPr>
            <a:r>
              <a:rPr lang="fr-FR" sz="1600">
                <a:solidFill>
                  <a:srgbClr val="000000"/>
                </a:solidFill>
              </a:rPr>
              <a:t>Default Gateway</a:t>
            </a:r>
          </a:p>
        </p:txBody>
      </p:sp>
    </p:spTree>
    <p:extLst>
      <p:ext uri="{BB962C8B-B14F-4D97-AF65-F5344CB8AC3E}">
        <p14:creationId xmlns:p14="http://schemas.microsoft.com/office/powerpoint/2010/main" val="745679315"/>
      </p:ext>
    </p:extLst>
  </p:cSld>
  <p:clrMapOvr>
    <a:masterClrMapping/>
  </p:clrMapOvr>
  <p:transition spd="med">
    <p:wipe dir="r"/>
  </p:transition>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6321" name="Rectangle 2"/>
          <p:cNvSpPr>
            <a:spLocks noGrp="1" noChangeArrowheads="1"/>
          </p:cNvSpPr>
          <p:nvPr>
            <p:ph type="title"/>
          </p:nvPr>
        </p:nvSpPr>
        <p:spPr/>
        <p:txBody>
          <a:bodyPr/>
          <a:lstStyle/>
          <a:p>
            <a:pPr rtl="0" eaLnBrk="1" hangingPunct="1"/>
            <a:r>
              <a:rPr lang="fr-FR" sz="1800">
                <a:latin typeface="Arial" charset="0"/>
              </a:rPr>
              <a:t>Network Layer</a:t>
            </a:r>
            <a:r>
              <a:rPr lang="en-US" dirty="0">
                <a:latin typeface="Arial" charset="0"/>
              </a:rPr>
              <a:t/>
            </a:r>
            <a:br>
              <a:rPr lang="en-US" dirty="0">
                <a:latin typeface="Arial" charset="0"/>
              </a:rPr>
            </a:br>
            <a:r>
              <a:rPr lang="fr-FR">
                <a:latin typeface="Arial" charset="0"/>
              </a:rPr>
              <a:t>New Terms and Commands</a:t>
            </a:r>
          </a:p>
        </p:txBody>
      </p:sp>
      <p:sp>
        <p:nvSpPr>
          <p:cNvPr id="4" name="Content Placeholder 1"/>
          <p:cNvSpPr>
            <a:spLocks noGrp="1"/>
          </p:cNvSpPr>
          <p:nvPr>
            <p:ph idx="1"/>
          </p:nvPr>
        </p:nvSpPr>
        <p:spPr>
          <a:xfrm>
            <a:off x="276908" y="1019059"/>
            <a:ext cx="2721476" cy="3709769"/>
          </a:xfrm>
          <a:ln>
            <a:solidFill>
              <a:srgbClr val="000000"/>
            </a:solidFill>
          </a:ln>
        </p:spPr>
        <p:txBody>
          <a:bodyPr/>
          <a:lstStyle/>
          <a:p>
            <a:pPr rtl="0" eaLnBrk="1" fontAlgn="b" hangingPunct="1">
              <a:spcBef>
                <a:spcPts val="0"/>
              </a:spcBef>
              <a:spcAft>
                <a:spcPts val="0"/>
              </a:spcAft>
              <a:buFont typeface="Arial" panose="020B0604020202020204" pitchFamily="34" charset="0"/>
              <a:buChar char="•"/>
            </a:pPr>
            <a:r>
              <a:rPr lang="fr-FR" sz="1600"/>
              <a:t>netstat –r</a:t>
            </a:r>
          </a:p>
          <a:p>
            <a:pPr rtl="0" eaLnBrk="1" fontAlgn="b" hangingPunct="1">
              <a:spcBef>
                <a:spcPts val="0"/>
              </a:spcBef>
              <a:spcAft>
                <a:spcPts val="0"/>
              </a:spcAft>
              <a:buFont typeface="Arial" panose="020B0604020202020204" pitchFamily="34" charset="0"/>
              <a:buChar char="•"/>
            </a:pPr>
            <a:r>
              <a:rPr lang="fr-FR" sz="1600"/>
              <a:t>route print</a:t>
            </a:r>
          </a:p>
          <a:p>
            <a:pPr rtl="0" eaLnBrk="1" fontAlgn="b" hangingPunct="1">
              <a:spcBef>
                <a:spcPts val="0"/>
              </a:spcBef>
              <a:spcAft>
                <a:spcPts val="0"/>
              </a:spcAft>
              <a:buFont typeface="Arial" panose="020B0604020202020204" pitchFamily="34" charset="0"/>
              <a:buChar char="•"/>
            </a:pPr>
            <a:r>
              <a:rPr lang="fr-FR" sz="1600"/>
              <a:t>interface list</a:t>
            </a:r>
          </a:p>
          <a:p>
            <a:pPr rtl="0" eaLnBrk="1" fontAlgn="b" hangingPunct="1">
              <a:spcBef>
                <a:spcPts val="0"/>
              </a:spcBef>
              <a:spcAft>
                <a:spcPts val="0"/>
              </a:spcAft>
              <a:buFont typeface="Arial" panose="020B0604020202020204" pitchFamily="34" charset="0"/>
              <a:buChar char="•"/>
            </a:pPr>
            <a:r>
              <a:rPr lang="fr-FR" sz="1600"/>
              <a:t>IPv4 Route Table</a:t>
            </a:r>
          </a:p>
          <a:p>
            <a:pPr rtl="0" eaLnBrk="1" fontAlgn="b" hangingPunct="1">
              <a:spcBef>
                <a:spcPts val="0"/>
              </a:spcBef>
              <a:spcAft>
                <a:spcPts val="0"/>
              </a:spcAft>
              <a:buFont typeface="Arial" panose="020B0604020202020204" pitchFamily="34" charset="0"/>
              <a:buChar char="•"/>
            </a:pPr>
            <a:r>
              <a:rPr lang="fr-FR" sz="1600"/>
              <a:t>IPv6 Route Table</a:t>
            </a:r>
          </a:p>
          <a:p>
            <a:pPr rtl="0" eaLnBrk="1" fontAlgn="b" hangingPunct="1">
              <a:spcBef>
                <a:spcPts val="0"/>
              </a:spcBef>
              <a:spcAft>
                <a:spcPts val="0"/>
              </a:spcAft>
              <a:buFont typeface="Arial" panose="020B0604020202020204" pitchFamily="34" charset="0"/>
              <a:buChar char="•"/>
            </a:pPr>
            <a:r>
              <a:rPr lang="fr-FR" sz="1600"/>
              <a:t>directly-connected routes</a:t>
            </a:r>
          </a:p>
          <a:p>
            <a:pPr rtl="0" eaLnBrk="1" fontAlgn="b" hangingPunct="1">
              <a:spcBef>
                <a:spcPts val="0"/>
              </a:spcBef>
              <a:spcAft>
                <a:spcPts val="0"/>
              </a:spcAft>
              <a:buFont typeface="Arial" panose="020B0604020202020204" pitchFamily="34" charset="0"/>
              <a:buChar char="•"/>
            </a:pPr>
            <a:r>
              <a:rPr lang="fr-FR" sz="1600"/>
              <a:t>remote routes</a:t>
            </a:r>
          </a:p>
          <a:p>
            <a:pPr rtl="0" eaLnBrk="1" fontAlgn="b" hangingPunct="1">
              <a:spcBef>
                <a:spcPts val="0"/>
              </a:spcBef>
              <a:spcAft>
                <a:spcPts val="0"/>
              </a:spcAft>
              <a:buFont typeface="Arial" panose="020B0604020202020204" pitchFamily="34" charset="0"/>
              <a:buChar char="•"/>
            </a:pPr>
            <a:r>
              <a:rPr lang="fr-FR" sz="1600"/>
              <a:t>default route</a:t>
            </a:r>
          </a:p>
          <a:p>
            <a:pPr rtl="0" eaLnBrk="1" fontAlgn="b" hangingPunct="1">
              <a:spcBef>
                <a:spcPts val="0"/>
              </a:spcBef>
              <a:spcAft>
                <a:spcPts val="0"/>
              </a:spcAft>
              <a:buFont typeface="Arial" panose="020B0604020202020204" pitchFamily="34" charset="0"/>
              <a:buChar char="•"/>
            </a:pPr>
            <a:r>
              <a:rPr lang="fr-FR" sz="1600" b="1"/>
              <a:t>show ip route</a:t>
            </a:r>
          </a:p>
          <a:p>
            <a:pPr rtl="0" eaLnBrk="1" fontAlgn="b" hangingPunct="1">
              <a:spcBef>
                <a:spcPts val="0"/>
              </a:spcBef>
              <a:spcAft>
                <a:spcPts val="0"/>
              </a:spcAft>
              <a:buFont typeface="Arial" panose="020B0604020202020204" pitchFamily="34" charset="0"/>
              <a:buChar char="•"/>
            </a:pPr>
            <a:r>
              <a:rPr lang="fr-FR" sz="1600"/>
              <a:t>route source</a:t>
            </a:r>
          </a:p>
          <a:p>
            <a:pPr rtl="0" eaLnBrk="1" fontAlgn="b" hangingPunct="1">
              <a:spcBef>
                <a:spcPts val="0"/>
              </a:spcBef>
              <a:spcAft>
                <a:spcPts val="0"/>
              </a:spcAft>
              <a:buFont typeface="Arial" panose="020B0604020202020204" pitchFamily="34" charset="0"/>
              <a:buChar char="•"/>
            </a:pPr>
            <a:r>
              <a:rPr lang="fr-FR" sz="1600"/>
              <a:t>destination network</a:t>
            </a:r>
          </a:p>
          <a:p>
            <a:pPr rtl="0" eaLnBrk="1" fontAlgn="b" hangingPunct="1">
              <a:spcBef>
                <a:spcPts val="0"/>
              </a:spcBef>
              <a:spcAft>
                <a:spcPts val="0"/>
              </a:spcAft>
              <a:buFont typeface="Arial" panose="020B0604020202020204" pitchFamily="34" charset="0"/>
              <a:buChar char="•"/>
            </a:pPr>
            <a:r>
              <a:rPr lang="fr-FR" sz="1600"/>
              <a:t>outgoing interface</a:t>
            </a:r>
          </a:p>
          <a:p>
            <a:pPr rtl="0" eaLnBrk="1" fontAlgn="b" hangingPunct="1">
              <a:spcBef>
                <a:spcPts val="0"/>
              </a:spcBef>
              <a:spcAft>
                <a:spcPts val="0"/>
              </a:spcAft>
              <a:buFont typeface="Arial" panose="020B0604020202020204" pitchFamily="34" charset="0"/>
              <a:buChar char="•"/>
            </a:pPr>
            <a:r>
              <a:rPr lang="fr-FR" sz="1600"/>
              <a:t>administrative distance</a:t>
            </a:r>
          </a:p>
          <a:p>
            <a:pPr rtl="0" eaLnBrk="1" fontAlgn="b" hangingPunct="1">
              <a:spcBef>
                <a:spcPts val="0"/>
              </a:spcBef>
              <a:spcAft>
                <a:spcPts val="0"/>
              </a:spcAft>
              <a:buFont typeface="Arial" panose="020B0604020202020204" pitchFamily="34" charset="0"/>
              <a:buChar char="•"/>
            </a:pPr>
            <a:r>
              <a:rPr lang="fr-FR" sz="1600"/>
              <a:t>metric</a:t>
            </a:r>
          </a:p>
        </p:txBody>
      </p:sp>
      <p:sp>
        <p:nvSpPr>
          <p:cNvPr id="6" name="Content Placeholder 1"/>
          <p:cNvSpPr txBox="1">
            <a:spLocks/>
          </p:cNvSpPr>
          <p:nvPr/>
        </p:nvSpPr>
        <p:spPr bwMode="auto">
          <a:xfrm>
            <a:off x="3005998" y="1019058"/>
            <a:ext cx="2850381" cy="3709769"/>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c="http://schemas.openxmlformats.org/drawingml/2006/chart" xmlns:c15="http://schemas.microsoft.com/office/drawing/2012/chart" xmlns="" xmlns:ma14="http://schemas.microsoft.com/office/mac/drawingml/2011/main" val="1"/>
            </a:ext>
          </a:extLst>
        </p:spPr>
        <p:txBody>
          <a:bodyPr vert="horz" wrap="square" lIns="82124" tIns="41061" rIns="82124" bIns="41061" numCol="1" anchor="t" anchorCtr="0" compatLnSpc="1">
            <a:prstTxWarp prst="textNoShape">
              <a:avLst/>
            </a:prstTxWarp>
          </a:bodyPr>
          <a:lstStyle>
            <a:lvl1pPr marL="236538" indent="-236538" algn="l" defTabSz="814388" rtl="0" eaLnBrk="0" fontAlgn="base" hangingPunct="0">
              <a:lnSpc>
                <a:spcPct val="95000"/>
              </a:lnSpc>
              <a:spcBef>
                <a:spcPct val="50000"/>
              </a:spcBef>
              <a:spcAft>
                <a:spcPct val="0"/>
              </a:spcAft>
              <a:buClr>
                <a:srgbClr val="708CA1"/>
              </a:buClr>
              <a:buFont typeface="Wingdings" charset="0"/>
              <a:buChar char="§"/>
              <a:defRPr sz="2400">
                <a:solidFill>
                  <a:schemeClr val="tx1"/>
                </a:solidFill>
                <a:latin typeface="+mn-lt"/>
                <a:ea typeface="ＭＳ Ｐゴシック" charset="0"/>
                <a:cs typeface="ＭＳ Ｐゴシック" charset="0"/>
              </a:defRPr>
            </a:lvl1pPr>
            <a:lvl2pPr marL="574675" indent="-117475"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2pPr>
            <a:lvl3pPr marL="914400"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3pPr>
            <a:lvl4pPr marL="1254125" indent="117475"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4pPr>
            <a:lvl5pPr marL="1604963" indent="223838"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5pPr>
            <a:lvl6pPr marL="2062163" algn="l" defTabSz="814388" rtl="0" eaLnBrk="1" fontAlgn="base" hangingPunct="1">
              <a:lnSpc>
                <a:spcPct val="95000"/>
              </a:lnSpc>
              <a:spcBef>
                <a:spcPct val="35000"/>
              </a:spcBef>
              <a:spcAft>
                <a:spcPct val="0"/>
              </a:spcAft>
              <a:buClr>
                <a:srgbClr val="708CA1"/>
              </a:buClr>
              <a:defRPr sz="2000">
                <a:solidFill>
                  <a:schemeClr val="tx1"/>
                </a:solidFill>
                <a:latin typeface="+mn-lt"/>
              </a:defRPr>
            </a:lvl6pPr>
            <a:lvl7pPr marL="2519363" algn="l" defTabSz="814388" rtl="0" eaLnBrk="1" fontAlgn="base" hangingPunct="1">
              <a:lnSpc>
                <a:spcPct val="95000"/>
              </a:lnSpc>
              <a:spcBef>
                <a:spcPct val="35000"/>
              </a:spcBef>
              <a:spcAft>
                <a:spcPct val="0"/>
              </a:spcAft>
              <a:buClr>
                <a:srgbClr val="708CA1"/>
              </a:buClr>
              <a:defRPr sz="2000">
                <a:solidFill>
                  <a:schemeClr val="tx1"/>
                </a:solidFill>
                <a:latin typeface="+mn-lt"/>
              </a:defRPr>
            </a:lvl7pPr>
            <a:lvl8pPr marL="2976563" algn="l" defTabSz="814388" rtl="0" eaLnBrk="1" fontAlgn="base" hangingPunct="1">
              <a:lnSpc>
                <a:spcPct val="95000"/>
              </a:lnSpc>
              <a:spcBef>
                <a:spcPct val="35000"/>
              </a:spcBef>
              <a:spcAft>
                <a:spcPct val="0"/>
              </a:spcAft>
              <a:buClr>
                <a:srgbClr val="708CA1"/>
              </a:buClr>
              <a:defRPr sz="2000">
                <a:solidFill>
                  <a:schemeClr val="tx1"/>
                </a:solidFill>
                <a:latin typeface="+mn-lt"/>
              </a:defRPr>
            </a:lvl8pPr>
            <a:lvl9pPr marL="3433763" algn="l" defTabSz="814388" rtl="0" eaLnBrk="1" fontAlgn="base" hangingPunct="1">
              <a:lnSpc>
                <a:spcPct val="95000"/>
              </a:lnSpc>
              <a:spcBef>
                <a:spcPct val="35000"/>
              </a:spcBef>
              <a:spcAft>
                <a:spcPct val="0"/>
              </a:spcAft>
              <a:buClr>
                <a:srgbClr val="708CA1"/>
              </a:buClr>
              <a:defRPr sz="2000">
                <a:solidFill>
                  <a:schemeClr val="tx1"/>
                </a:solidFill>
                <a:latin typeface="+mn-lt"/>
              </a:defRPr>
            </a:lvl9pPr>
          </a:lstStyle>
          <a:p>
            <a:pPr rtl="0" eaLnBrk="1" fontAlgn="b" hangingPunct="1">
              <a:spcBef>
                <a:spcPts val="0"/>
              </a:spcBef>
              <a:buFont typeface="Arial" panose="020B0604020202020204" pitchFamily="34" charset="0"/>
              <a:buChar char="•"/>
            </a:pPr>
            <a:r>
              <a:rPr lang="fr-FR" sz="1600">
                <a:solidFill>
                  <a:srgbClr val="000000"/>
                </a:solidFill>
              </a:rPr>
              <a:t>next-hop</a:t>
            </a:r>
          </a:p>
          <a:p>
            <a:pPr rtl="0" eaLnBrk="1" fontAlgn="b" hangingPunct="1">
              <a:spcBef>
                <a:spcPts val="0"/>
              </a:spcBef>
              <a:buFont typeface="Arial" panose="020B0604020202020204" pitchFamily="34" charset="0"/>
              <a:buChar char="•"/>
            </a:pPr>
            <a:r>
              <a:rPr lang="fr-FR" sz="1600">
                <a:solidFill>
                  <a:srgbClr val="000000"/>
                </a:solidFill>
              </a:rPr>
              <a:t>route timestamp</a:t>
            </a:r>
          </a:p>
        </p:txBody>
      </p:sp>
    </p:spTree>
    <p:extLst>
      <p:ext uri="{BB962C8B-B14F-4D97-AF65-F5344CB8AC3E}">
        <p14:creationId xmlns:p14="http://schemas.microsoft.com/office/powerpoint/2010/main" val="1734713777"/>
      </p:ext>
    </p:extLst>
  </p:cSld>
  <p:clrMapOvr>
    <a:masterClrMapping/>
  </p:clrMapOvr>
  <p:transition spd="med">
    <p:wipe dir="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469497" y="2316480"/>
            <a:ext cx="6672708" cy="1080143"/>
          </a:xfrm>
        </p:spPr>
        <p:txBody>
          <a:bodyPr/>
          <a:lstStyle/>
          <a:p>
            <a:pPr rtl="0"/>
            <a:r>
              <a:rPr lang="fr-FR">
                <a:solidFill>
                  <a:schemeClr val="accent5">
                    <a:lumMod val="40000"/>
                    <a:lumOff val="60000"/>
                  </a:schemeClr>
                </a:solidFill>
              </a:rPr>
              <a:t>Module 9: Résolution d'adresse</a:t>
            </a:r>
          </a:p>
        </p:txBody>
      </p:sp>
      <p:sp>
        <p:nvSpPr>
          <p:cNvPr id="7" name="Subtitle 6"/>
          <p:cNvSpPr>
            <a:spLocks noGrp="1"/>
          </p:cNvSpPr>
          <p:nvPr>
            <p:ph type="subTitle" idx="1"/>
          </p:nvPr>
        </p:nvSpPr>
        <p:spPr>
          <a:xfrm>
            <a:off x="469497" y="3809526"/>
            <a:ext cx="2368954" cy="902174"/>
          </a:xfrm>
        </p:spPr>
        <p:txBody>
          <a:bodyPr/>
          <a:lstStyle/>
          <a:p>
            <a:pPr rtl="0"/>
            <a:r>
              <a:rPr lang="fr-FR">
                <a:solidFill>
                  <a:schemeClr val="accent5">
                    <a:lumMod val="40000"/>
                    <a:lumOff val="60000"/>
                  </a:schemeClr>
                </a:solidFill>
              </a:rPr>
              <a:t>Introduction aux Réseaux v7.0 (ITN)</a:t>
            </a:r>
          </a:p>
          <a:p>
            <a:endParaRPr lang="en-US" dirty="0"/>
          </a:p>
        </p:txBody>
      </p:sp>
    </p:spTree>
    <p:custDataLst>
      <p:tags r:id="rId1"/>
    </p:custDataLst>
    <p:extLst>
      <p:ext uri="{BB962C8B-B14F-4D97-AF65-F5344CB8AC3E}">
        <p14:creationId xmlns:p14="http://schemas.microsoft.com/office/powerpoint/2010/main" val="1959903929"/>
      </p:ext>
    </p:extLst>
  </p:cSld>
  <p:clrMapOvr>
    <a:masterClrMapping/>
  </p:clrMapOvr>
  <p:transition spd="slow">
    <p:wipe/>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33"/>
          <p:cNvSpPr>
            <a:spLocks noGrp="1" noChangeArrowheads="1"/>
          </p:cNvSpPr>
          <p:nvPr>
            <p:ph type="title"/>
          </p:nvPr>
        </p:nvSpPr>
        <p:spPr/>
        <p:txBody>
          <a:bodyPr/>
          <a:lstStyle/>
          <a:p>
            <a:pPr rtl="0" eaLnBrk="1" hangingPunct="1"/>
            <a:r>
              <a:rPr lang="fr-FR"/>
              <a:t>Objectifs de ce module</a:t>
            </a:r>
          </a:p>
        </p:txBody>
      </p:sp>
      <p:sp>
        <p:nvSpPr>
          <p:cNvPr id="3" name="Rectangle 1">
            <a:extLst>
              <a:ext uri="{FF2B5EF4-FFF2-40B4-BE49-F238E27FC236}">
                <a16:creationId xmlns:a16="http://schemas.microsoft.com/office/drawing/2014/main" id="{B5758CB9-E7D6-4639-ACDC-3F86DC2D2F72}"/>
              </a:ext>
            </a:extLst>
          </p:cNvPr>
          <p:cNvSpPr>
            <a:spLocks noChangeArrowheads="1"/>
          </p:cNvSpPr>
          <p:nvPr/>
        </p:nvSpPr>
        <p:spPr bwMode="auto">
          <a:xfrm>
            <a:off x="364511" y="821755"/>
            <a:ext cx="8012573" cy="1107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sz="1600" b="1" i="0" u="none" strike="noStrike" cap="none" normalizeH="0" baseline="0">
                <a:ln>
                  <a:noFill/>
                </a:ln>
                <a:solidFill>
                  <a:schemeClr val="tx1"/>
                </a:solidFill>
                <a:effectLst/>
                <a:latin typeface="+mn-lt"/>
                <a:ea typeface="Calibri" panose="020F0502020204030204" pitchFamily="34" charset="0"/>
                <a:cs typeface="Calibri" panose="020F0502020204030204" pitchFamily="34" charset="0"/>
              </a:rPr>
              <a:t>Titre du module: </a:t>
            </a:r>
            <a:r>
              <a:rPr kumimoji="0" lang="fr-FR" sz="1600" b="0" i="0" u="none" strike="noStrike" cap="none" normalizeH="0" baseline="0">
                <a:ln>
                  <a:noFill/>
                </a:ln>
                <a:solidFill>
                  <a:schemeClr val="tx1"/>
                </a:solidFill>
                <a:effectLst/>
                <a:latin typeface="+mn-lt"/>
                <a:ea typeface="Calibri" panose="020F0502020204030204" pitchFamily="34" charset="0"/>
                <a:cs typeface="Calibri" panose="020F0502020204030204" pitchFamily="34" charset="0"/>
              </a:rPr>
              <a:t>Résolution d'adresses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dirty="0">
              <a:ln>
                <a:noFill/>
              </a:ln>
              <a:solidFill>
                <a:schemeClr val="tx1"/>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sz="1600" b="1" i="0" u="none" strike="noStrike" cap="none" normalizeH="0" baseline="0">
                <a:ln>
                  <a:noFill/>
                </a:ln>
                <a:solidFill>
                  <a:schemeClr val="tx1"/>
                </a:solidFill>
                <a:effectLst/>
                <a:latin typeface="+mn-lt"/>
                <a:ea typeface="Calibri" panose="020F0502020204030204" pitchFamily="34" charset="0"/>
                <a:cs typeface="Calibri" panose="020F0502020204030204" pitchFamily="34" charset="0"/>
              </a:rPr>
              <a:t>Objectif du module</a:t>
            </a:r>
            <a:r>
              <a:rPr kumimoji="0" lang="fr-FR" sz="1600" b="0" i="0" u="none" strike="noStrike" cap="none" normalizeH="0" baseline="0">
                <a:ln>
                  <a:noFill/>
                </a:ln>
                <a:solidFill>
                  <a:schemeClr val="tx1"/>
                </a:solidFill>
                <a:effectLst/>
                <a:latin typeface="+mn-lt"/>
                <a:ea typeface="Calibri" panose="020F0502020204030204" pitchFamily="34" charset="0"/>
                <a:cs typeface="Calibri" panose="020F0502020204030204" pitchFamily="34" charset="0"/>
              </a:rPr>
              <a:t>: Expliquer comment l'ARP et la ND permettent la communication sur un réseau</a:t>
            </a:r>
            <a:r>
              <a:rPr kumimoji="0" lang="fr-FR" sz="1200" b="0" i="0" u="none" strike="noStrike" cap="none" normalizeH="0" baseline="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aphicFrame>
        <p:nvGraphicFramePr>
          <p:cNvPr id="2" name="Table 1">
            <a:extLst>
              <a:ext uri="{FF2B5EF4-FFF2-40B4-BE49-F238E27FC236}">
                <a16:creationId xmlns:a16="http://schemas.microsoft.com/office/drawing/2014/main" id="{E974E1EB-2DBE-496F-B0B0-6C44227DA401}"/>
              </a:ext>
            </a:extLst>
          </p:cNvPr>
          <p:cNvGraphicFramePr>
            <a:graphicFrameLocks noGrp="1"/>
          </p:cNvGraphicFramePr>
          <p:nvPr>
            <p:extLst>
              <p:ext uri="{D42A27DB-BD31-4B8C-83A1-F6EECF244321}">
                <p14:modId xmlns:p14="http://schemas.microsoft.com/office/powerpoint/2010/main" val="3355078253"/>
              </p:ext>
            </p:extLst>
          </p:nvPr>
        </p:nvGraphicFramePr>
        <p:xfrm>
          <a:off x="349704" y="1952562"/>
          <a:ext cx="8444592" cy="1624777"/>
        </p:xfrm>
        <a:graphic>
          <a:graphicData uri="http://schemas.openxmlformats.org/drawingml/2006/table">
            <a:tbl>
              <a:tblPr firstRow="1" firstCol="1" bandRow="1">
                <a:tableStyleId>{5C22544A-7EE6-4342-B048-85BDC9FD1C3A}</a:tableStyleId>
              </a:tblPr>
              <a:tblGrid>
                <a:gridCol w="2863924">
                  <a:extLst>
                    <a:ext uri="{9D8B030D-6E8A-4147-A177-3AD203B41FA5}">
                      <a16:colId xmlns:a16="http://schemas.microsoft.com/office/drawing/2014/main" val="1523797708"/>
                    </a:ext>
                  </a:extLst>
                </a:gridCol>
                <a:gridCol w="5580668">
                  <a:extLst>
                    <a:ext uri="{9D8B030D-6E8A-4147-A177-3AD203B41FA5}">
                      <a16:colId xmlns:a16="http://schemas.microsoft.com/office/drawing/2014/main" val="2750207184"/>
                    </a:ext>
                  </a:extLst>
                </a:gridCol>
              </a:tblGrid>
              <a:tr h="232324">
                <a:tc>
                  <a:txBody>
                    <a:bodyPr/>
                    <a:lstStyle/>
                    <a:p>
                      <a:pPr marL="0" marR="0" rtl="0">
                        <a:lnSpc>
                          <a:spcPct val="107000"/>
                        </a:lnSpc>
                        <a:spcBef>
                          <a:spcPts val="0"/>
                        </a:spcBef>
                        <a:spcAft>
                          <a:spcPts val="0"/>
                        </a:spcAft>
                      </a:pPr>
                      <a:r>
                        <a:rPr lang="fr-FR" sz="1200">
                          <a:effectLst/>
                        </a:rPr>
                        <a:t>Titre du rubrique</a:t>
                      </a:r>
                    </a:p>
                  </a:txBody>
                  <a:tcPr marL="68580" marR="68580" marT="0" marB="0"/>
                </a:tc>
                <a:tc>
                  <a:txBody>
                    <a:bodyPr/>
                    <a:lstStyle/>
                    <a:p>
                      <a:pPr marL="0" marR="0" rtl="0">
                        <a:lnSpc>
                          <a:spcPct val="107000"/>
                        </a:lnSpc>
                        <a:spcBef>
                          <a:spcPts val="0"/>
                        </a:spcBef>
                        <a:spcAft>
                          <a:spcPts val="0"/>
                        </a:spcAft>
                      </a:pPr>
                      <a:r>
                        <a:rPr lang="fr-FR" sz="1200">
                          <a:effectLst/>
                        </a:rPr>
                        <a:t>Objectif du rubrique</a:t>
                      </a:r>
                    </a:p>
                  </a:txBody>
                  <a:tcPr marL="68580" marR="68580" marT="0" marB="0"/>
                </a:tc>
                <a:extLst>
                  <a:ext uri="{0D108BD9-81ED-4DB2-BD59-A6C34878D82A}">
                    <a16:rowId xmlns:a16="http://schemas.microsoft.com/office/drawing/2014/main" val="1874061904"/>
                  </a:ext>
                </a:extLst>
              </a:tr>
              <a:tr h="476951">
                <a:tc>
                  <a:txBody>
                    <a:bodyPr/>
                    <a:lstStyle/>
                    <a:p>
                      <a:pPr marL="0" marR="0" rtl="0">
                        <a:lnSpc>
                          <a:spcPct val="107000"/>
                        </a:lnSpc>
                        <a:spcBef>
                          <a:spcPts val="0"/>
                        </a:spcBef>
                        <a:spcAft>
                          <a:spcPts val="0"/>
                        </a:spcAft>
                      </a:pPr>
                      <a:r>
                        <a:rPr lang="fr-FR" sz="1200">
                          <a:effectLst/>
                        </a:rPr>
                        <a:t>Adresses MAC et IP</a:t>
                      </a:r>
                    </a:p>
                  </a:txBody>
                  <a:tcPr marL="68580" marR="68580" marT="0" marB="0"/>
                </a:tc>
                <a:tc>
                  <a:txBody>
                    <a:bodyPr/>
                    <a:lstStyle/>
                    <a:p>
                      <a:pPr marL="0" marR="0" rtl="0">
                        <a:lnSpc>
                          <a:spcPct val="107000"/>
                        </a:lnSpc>
                        <a:spcBef>
                          <a:spcPts val="0"/>
                        </a:spcBef>
                        <a:spcAft>
                          <a:spcPts val="0"/>
                        </a:spcAft>
                      </a:pPr>
                      <a:r>
                        <a:rPr lang="fr-FR" sz="1200">
                          <a:solidFill>
                            <a:srgbClr val="000000"/>
                          </a:solidFill>
                          <a:effectLst/>
                        </a:rPr>
                        <a:t>Comparer les rôles de l'adresse MAC et de l'adresse IP.</a:t>
                      </a:r>
                    </a:p>
                  </a:txBody>
                  <a:tcPr marL="68580" marR="68580" marT="0" marB="0"/>
                </a:tc>
                <a:extLst>
                  <a:ext uri="{0D108BD9-81ED-4DB2-BD59-A6C34878D82A}">
                    <a16:rowId xmlns:a16="http://schemas.microsoft.com/office/drawing/2014/main" val="1646858405"/>
                  </a:ext>
                </a:extLst>
              </a:tr>
              <a:tr h="438551">
                <a:tc>
                  <a:txBody>
                    <a:bodyPr/>
                    <a:lstStyle/>
                    <a:p>
                      <a:pPr marL="0" marR="0" rtl="0">
                        <a:lnSpc>
                          <a:spcPct val="107000"/>
                        </a:lnSpc>
                        <a:spcBef>
                          <a:spcPts val="0"/>
                        </a:spcBef>
                        <a:spcAft>
                          <a:spcPts val="0"/>
                        </a:spcAft>
                      </a:pPr>
                      <a:r>
                        <a:rPr lang="fr-FR" sz="1200">
                          <a:effectLst/>
                        </a:rPr>
                        <a:t>ARP</a:t>
                      </a:r>
                    </a:p>
                  </a:txBody>
                  <a:tcPr marL="68580" marR="68580" marT="0" marB="0"/>
                </a:tc>
                <a:tc>
                  <a:txBody>
                    <a:bodyPr/>
                    <a:lstStyle/>
                    <a:p>
                      <a:pPr marL="0" marR="0" rtl="0">
                        <a:lnSpc>
                          <a:spcPct val="107000"/>
                        </a:lnSpc>
                        <a:spcBef>
                          <a:spcPts val="0"/>
                        </a:spcBef>
                        <a:spcAft>
                          <a:spcPts val="0"/>
                        </a:spcAft>
                      </a:pPr>
                      <a:r>
                        <a:rPr lang="fr-FR" sz="1200">
                          <a:solidFill>
                            <a:srgbClr val="000000"/>
                          </a:solidFill>
                          <a:effectLst/>
                        </a:rPr>
                        <a:t>Décrire l'objectif du protocole ARP.</a:t>
                      </a:r>
                    </a:p>
                  </a:txBody>
                  <a:tcPr marL="68580" marR="68580" marT="0" marB="0"/>
                </a:tc>
                <a:extLst>
                  <a:ext uri="{0D108BD9-81ED-4DB2-BD59-A6C34878D82A}">
                    <a16:rowId xmlns:a16="http://schemas.microsoft.com/office/drawing/2014/main" val="1435904258"/>
                  </a:ext>
                </a:extLst>
              </a:tr>
              <a:tr h="476951">
                <a:tc>
                  <a:txBody>
                    <a:bodyPr/>
                    <a:lstStyle/>
                    <a:p>
                      <a:pPr marL="0" marR="0" rtl="0">
                        <a:lnSpc>
                          <a:spcPct val="107000"/>
                        </a:lnSpc>
                        <a:spcBef>
                          <a:spcPts val="0"/>
                        </a:spcBef>
                        <a:spcAft>
                          <a:spcPts val="0"/>
                        </a:spcAft>
                      </a:pPr>
                      <a:r>
                        <a:rPr lang="fr-FR" sz="1200" dirty="0">
                          <a:effectLst/>
                        </a:rPr>
                        <a:t>Protocole NDP (</a:t>
                      </a:r>
                      <a:r>
                        <a:rPr lang="fr-FR" sz="1200" dirty="0" err="1">
                          <a:effectLst/>
                        </a:rPr>
                        <a:t>Neighbor</a:t>
                      </a:r>
                      <a:r>
                        <a:rPr lang="fr-FR" sz="1200" dirty="0">
                          <a:effectLst/>
                        </a:rPr>
                        <a:t> </a:t>
                      </a:r>
                      <a:r>
                        <a:rPr lang="fr-FR" sz="1200" dirty="0" err="1">
                          <a:effectLst/>
                        </a:rPr>
                        <a:t>Discovery</a:t>
                      </a:r>
                      <a:r>
                        <a:rPr lang="fr-FR" sz="1200" dirty="0">
                          <a:effectLst/>
                        </a:rPr>
                        <a:t> Protocol)</a:t>
                      </a:r>
                    </a:p>
                  </a:txBody>
                  <a:tcPr marL="68580" marR="68580" marT="0" marB="0"/>
                </a:tc>
                <a:tc>
                  <a:txBody>
                    <a:bodyPr/>
                    <a:lstStyle/>
                    <a:p>
                      <a:pPr marL="0" marR="0" rtl="0">
                        <a:lnSpc>
                          <a:spcPct val="107000"/>
                        </a:lnSpc>
                        <a:spcBef>
                          <a:spcPts val="0"/>
                        </a:spcBef>
                        <a:spcAft>
                          <a:spcPts val="0"/>
                        </a:spcAft>
                      </a:pPr>
                      <a:r>
                        <a:rPr lang="fr-FR" sz="1200" dirty="0">
                          <a:solidFill>
                            <a:srgbClr val="000000"/>
                          </a:solidFill>
                          <a:effectLst/>
                        </a:rPr>
                        <a:t>Décrire le fonctionnement du protocole NDP IPv6.</a:t>
                      </a:r>
                    </a:p>
                  </a:txBody>
                  <a:tcPr marL="68580" marR="68580" marT="0" marB="0"/>
                </a:tc>
                <a:extLst>
                  <a:ext uri="{0D108BD9-81ED-4DB2-BD59-A6C34878D82A}">
                    <a16:rowId xmlns:a16="http://schemas.microsoft.com/office/drawing/2014/main" val="131737215"/>
                  </a:ext>
                </a:extLst>
              </a:tr>
            </a:tbl>
          </a:graphicData>
        </a:graphic>
      </p:graphicFrame>
    </p:spTree>
    <p:custDataLst>
      <p:tags r:id="rId1"/>
    </p:custDataLst>
    <p:extLst>
      <p:ext uri="{BB962C8B-B14F-4D97-AF65-F5344CB8AC3E}">
        <p14:creationId xmlns:p14="http://schemas.microsoft.com/office/powerpoint/2010/main" val="2276011252"/>
      </p:ext>
    </p:extLst>
  </p:cSld>
  <p:clrMapOvr>
    <a:masterClrMapping/>
  </p:clrMapOvr>
  <p:transition spd="slow">
    <p:wipe/>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88160"/>
            <a:ext cx="7598042" cy="929640"/>
          </a:xfrm>
        </p:spPr>
        <p:txBody>
          <a:bodyPr/>
          <a:lstStyle/>
          <a:p>
            <a:pPr rtl="0"/>
            <a:r>
              <a:rPr lang="fr-FR">
                <a:solidFill>
                  <a:schemeClr val="accent5">
                    <a:lumMod val="40000"/>
                    <a:lumOff val="60000"/>
                  </a:schemeClr>
                </a:solidFill>
              </a:rPr>
              <a:t>9.1 MAC et IP</a:t>
            </a:r>
          </a:p>
        </p:txBody>
      </p:sp>
    </p:spTree>
    <p:custDataLst>
      <p:tags r:id="rId1"/>
    </p:custDataLst>
    <p:extLst>
      <p:ext uri="{BB962C8B-B14F-4D97-AF65-F5344CB8AC3E}">
        <p14:creationId xmlns:p14="http://schemas.microsoft.com/office/powerpoint/2010/main" val="658750409"/>
      </p:ext>
    </p:extLst>
  </p:cSld>
  <p:clrMapOvr>
    <a:masterClrMapping/>
  </p:clrMapOvr>
  <p:transition spd="slow">
    <p:wipe/>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pPr rtl="0"/>
            <a:r>
              <a:rPr lang="fr-FR" sz="1600"/>
              <a:t>Adresses MAC et IP</a:t>
            </a:r>
            <a:r>
              <a:rPr lang="en-US" dirty="0"/>
              <a:t/>
            </a:r>
            <a:br>
              <a:rPr lang="en-US" dirty="0"/>
            </a:br>
            <a:r>
              <a:rPr lang="fr-FR" sz="2400"/>
              <a:t>Destination sur le même réseau</a:t>
            </a:r>
          </a:p>
        </p:txBody>
      </p:sp>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179109" y="731838"/>
            <a:ext cx="8532920" cy="2341300"/>
          </a:xfrm>
        </p:spPr>
        <p:txBody>
          <a:bodyPr/>
          <a:lstStyle/>
          <a:p>
            <a:pPr marL="0" indent="0" algn="l" rtl="0"/>
            <a:r>
              <a:rPr lang="fr-FR" sz="1600"/>
              <a:t> </a:t>
            </a:r>
            <a:r>
              <a:rPr lang="fr-FR" sz="1600">
                <a:solidFill>
                  <a:srgbClr val="000000"/>
                </a:solidFill>
              </a:rPr>
              <a:t>Deux adresses primaires sont attribuées à un appareil sur un réseau local Ethernet :</a:t>
            </a:r>
          </a:p>
          <a:p>
            <a:pPr marL="415985" lvl="1" indent="-342900" rtl="0">
              <a:buFont typeface="Arial" panose="020B0604020202020204" pitchFamily="34" charset="0"/>
              <a:buChar char="•"/>
            </a:pPr>
            <a:r>
              <a:rPr lang="fr-FR" sz="1600" b="1">
                <a:solidFill>
                  <a:srgbClr val="000000"/>
                </a:solidFill>
              </a:rPr>
              <a:t>Adresse physique de couche 2 (l'adresse MAC)</a:t>
            </a:r>
            <a:r>
              <a:rPr lang="fr-FR" sz="1600">
                <a:solidFill>
                  <a:srgbClr val="000000"/>
                </a:solidFill>
              </a:rPr>
              <a:t> - Utilisée pour les communications de NIC à NIC sur le même réseau Ethernet.</a:t>
            </a:r>
          </a:p>
          <a:p>
            <a:pPr marL="415985" lvl="1" indent="-342900" rtl="0">
              <a:buFont typeface="Arial" panose="020B0604020202020204" pitchFamily="34" charset="0"/>
              <a:buChar char="•"/>
            </a:pPr>
            <a:r>
              <a:rPr lang="fr-FR" sz="1600" b="1">
                <a:solidFill>
                  <a:srgbClr val="000000"/>
                </a:solidFill>
              </a:rPr>
              <a:t>Adresse logique de couche 3 (l'adresse IP)</a:t>
            </a:r>
            <a:r>
              <a:rPr lang="fr-FR" sz="1600">
                <a:solidFill>
                  <a:srgbClr val="000000"/>
                </a:solidFill>
              </a:rPr>
              <a:t> - Utilisée pour envoyer le paquet de l'appareil source à l'appareil de destination.</a:t>
            </a:r>
            <a:r>
              <a:rPr lang="fr-FR" sz="1600" b="1">
                <a:solidFill>
                  <a:srgbClr val="000000"/>
                </a:solidFill>
              </a:rPr>
              <a:t> </a:t>
            </a:r>
          </a:p>
          <a:p>
            <a:pPr marL="73085" lvl="1" indent="0" rtl="0">
              <a:buNone/>
            </a:pPr>
            <a:r>
              <a:rPr lang="fr-FR" sz="1600">
                <a:solidFill>
                  <a:srgbClr val="000000"/>
                </a:solidFill>
              </a:rPr>
              <a:t>Les adresses de couche 2 sont utilisées pour livrer des trames d'un NIC à un autre NIC sur le même réseau. Si l'adresse IP de destination appartient au même réseau, l'adresse MAC de destination est celle du périphérique de destination.</a:t>
            </a:r>
          </a:p>
        </p:txBody>
      </p:sp>
      <p:pic>
        <p:nvPicPr>
          <p:cNvPr id="2" name="Picture 1">
            <a:extLst>
              <a:ext uri="{FF2B5EF4-FFF2-40B4-BE49-F238E27FC236}">
                <a16:creationId xmlns:a16="http://schemas.microsoft.com/office/drawing/2014/main" id="{DB3295B7-4667-438E-A1A4-0A077F091E61}"/>
              </a:ext>
            </a:extLst>
          </p:cNvPr>
          <p:cNvPicPr>
            <a:picLocks noChangeAspect="1"/>
          </p:cNvPicPr>
          <p:nvPr/>
        </p:nvPicPr>
        <p:blipFill>
          <a:blip r:embed="rId3"/>
          <a:stretch>
            <a:fillRect/>
          </a:stretch>
        </p:blipFill>
        <p:spPr>
          <a:xfrm>
            <a:off x="2395728" y="3157730"/>
            <a:ext cx="4352544" cy="1724593"/>
          </a:xfrm>
          <a:prstGeom prst="rect">
            <a:avLst/>
          </a:prstGeom>
        </p:spPr>
      </p:pic>
    </p:spTree>
    <p:extLst>
      <p:ext uri="{BB962C8B-B14F-4D97-AF65-F5344CB8AC3E}">
        <p14:creationId xmlns:p14="http://schemas.microsoft.com/office/powerpoint/2010/main" val="3590167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c="http://schemas.openxmlformats.org/drawingml/2006/chart" xmlns:c15="http://schemas.microsoft.com/office/drawing/2012/chart" xmlns="">
      <p:transition xmlns:p14="http://schemas.microsoft.com/office/powerpoint/2010/main" spd="med">
        <p:fade/>
      </p:transition>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pPr rtl="0"/>
            <a:r>
              <a:rPr lang="fr-FR" sz="1600"/>
              <a:t>Adresses MAC et IP</a:t>
            </a:r>
            <a:r>
              <a:rPr lang="en-US" dirty="0"/>
              <a:t/>
            </a:r>
            <a:br>
              <a:rPr lang="en-US" dirty="0"/>
            </a:br>
            <a:r>
              <a:rPr lang="fr-FR" sz="2400"/>
              <a:t>Destination sur un réseau distant</a:t>
            </a:r>
          </a:p>
        </p:txBody>
      </p:sp>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179110" y="731837"/>
            <a:ext cx="8448078" cy="1589524"/>
          </a:xfrm>
        </p:spPr>
        <p:txBody>
          <a:bodyPr/>
          <a:lstStyle/>
          <a:p>
            <a:pPr marL="0" indent="0" algn="l" rtl="0"/>
            <a:r>
              <a:rPr lang="fr-FR" sz="1600" dirty="0">
                <a:solidFill>
                  <a:srgbClr val="000000"/>
                </a:solidFill>
              </a:rPr>
              <a:t>Lorsque l'adresse IP de destination se trouve sur un réseau distant, l'adresse MAC de destination est celle de la passerelle par défaut.</a:t>
            </a:r>
          </a:p>
          <a:p>
            <a:pPr marL="415985" lvl="1" indent="-342900">
              <a:buFont typeface="Arial" panose="020B0604020202020204" pitchFamily="34" charset="0"/>
              <a:buChar char="•"/>
            </a:pPr>
            <a:r>
              <a:rPr lang="fr-FR" sz="1600" dirty="0" smtClean="0">
                <a:solidFill>
                  <a:srgbClr val="000000"/>
                </a:solidFill>
              </a:rPr>
              <a:t>Comment </a:t>
            </a:r>
            <a:r>
              <a:rPr lang="fr-FR" sz="1600" dirty="0">
                <a:solidFill>
                  <a:srgbClr val="000000"/>
                </a:solidFill>
              </a:rPr>
              <a:t>les adresses IP des paquets IP d'un flux de données sont-elles associées aux adresses MAC de chaque liaison le long du chemin vers la destination? </a:t>
            </a:r>
            <a:endParaRPr lang="fr-FR" sz="1600" dirty="0" smtClean="0">
              <a:solidFill>
                <a:srgbClr val="000000"/>
              </a:solidFill>
            </a:endParaRPr>
          </a:p>
          <a:p>
            <a:pPr marL="415985" lvl="1" indent="-342900">
              <a:buFont typeface="Arial" panose="020B0604020202020204" pitchFamily="34" charset="0"/>
              <a:buChar char="•"/>
            </a:pPr>
            <a:r>
              <a:rPr lang="fr-FR" sz="1600" dirty="0" smtClean="0">
                <a:solidFill>
                  <a:srgbClr val="000000"/>
                </a:solidFill>
              </a:rPr>
              <a:t>Cette </a:t>
            </a:r>
            <a:r>
              <a:rPr lang="fr-FR" sz="1600" dirty="0">
                <a:solidFill>
                  <a:srgbClr val="000000"/>
                </a:solidFill>
              </a:rPr>
              <a:t>opération est effectuée selon un processus appelé protocole </a:t>
            </a:r>
            <a:r>
              <a:rPr lang="fr-FR" sz="1600" dirty="0" smtClean="0">
                <a:solidFill>
                  <a:srgbClr val="000000"/>
                </a:solidFill>
              </a:rPr>
              <a:t>ARP (IPv4). </a:t>
            </a:r>
            <a:r>
              <a:rPr lang="fr-FR" sz="1600" dirty="0">
                <a:solidFill>
                  <a:srgbClr val="000000"/>
                </a:solidFill>
              </a:rPr>
              <a:t>Pour les paquets IPv6, le processus est ICMPv6 </a:t>
            </a:r>
            <a:r>
              <a:rPr lang="fr-FR" sz="1600" dirty="0" err="1">
                <a:solidFill>
                  <a:srgbClr val="000000"/>
                </a:solidFill>
              </a:rPr>
              <a:t>Neighbor</a:t>
            </a:r>
            <a:r>
              <a:rPr lang="fr-FR" sz="1600" dirty="0">
                <a:solidFill>
                  <a:srgbClr val="000000"/>
                </a:solidFill>
              </a:rPr>
              <a:t> </a:t>
            </a:r>
            <a:r>
              <a:rPr lang="fr-FR" sz="1600" dirty="0" err="1">
                <a:solidFill>
                  <a:srgbClr val="000000"/>
                </a:solidFill>
              </a:rPr>
              <a:t>Discovery</a:t>
            </a:r>
            <a:r>
              <a:rPr lang="fr-FR" sz="1600" dirty="0">
                <a:solidFill>
                  <a:srgbClr val="000000"/>
                </a:solidFill>
              </a:rPr>
              <a:t> (ND)</a:t>
            </a:r>
          </a:p>
        </p:txBody>
      </p:sp>
      <p:pic>
        <p:nvPicPr>
          <p:cNvPr id="5" name="Picture 4">
            <a:extLst>
              <a:ext uri="{FF2B5EF4-FFF2-40B4-BE49-F238E27FC236}">
                <a16:creationId xmlns:a16="http://schemas.microsoft.com/office/drawing/2014/main" id="{650449E9-3366-4B53-A2F7-3D40251C3E6B}"/>
              </a:ext>
            </a:extLst>
          </p:cNvPr>
          <p:cNvPicPr>
            <a:picLocks noChangeAspect="1"/>
          </p:cNvPicPr>
          <p:nvPr/>
        </p:nvPicPr>
        <p:blipFill>
          <a:blip r:embed="rId3"/>
          <a:stretch>
            <a:fillRect/>
          </a:stretch>
        </p:blipFill>
        <p:spPr>
          <a:xfrm>
            <a:off x="932244" y="2672270"/>
            <a:ext cx="6481000" cy="2471230"/>
          </a:xfrm>
          <a:prstGeom prst="rect">
            <a:avLst/>
          </a:prstGeom>
        </p:spPr>
      </p:pic>
    </p:spTree>
    <p:extLst>
      <p:ext uri="{BB962C8B-B14F-4D97-AF65-F5344CB8AC3E}">
        <p14:creationId xmlns:p14="http://schemas.microsoft.com/office/powerpoint/2010/main" val="33133362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c="http://schemas.openxmlformats.org/drawingml/2006/chart" xmlns:c15="http://schemas.microsoft.com/office/drawing/2012/chart" xmlns="">
      <p:transition xmlns:p14="http://schemas.microsoft.com/office/powerpoint/2010/main" spd="med">
        <p:fade/>
      </p:transition>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88160"/>
            <a:ext cx="7848344" cy="929640"/>
          </a:xfrm>
        </p:spPr>
        <p:txBody>
          <a:bodyPr/>
          <a:lstStyle/>
          <a:p>
            <a:pPr rtl="0"/>
            <a:r>
              <a:rPr lang="fr-FR">
                <a:solidFill>
                  <a:schemeClr val="accent5">
                    <a:lumMod val="40000"/>
                    <a:lumOff val="60000"/>
                  </a:schemeClr>
                </a:solidFill>
              </a:rPr>
              <a:t>9.2 — ARP</a:t>
            </a:r>
          </a:p>
        </p:txBody>
      </p:sp>
    </p:spTree>
    <p:custDataLst>
      <p:tags r:id="rId1"/>
    </p:custDataLst>
    <p:extLst>
      <p:ext uri="{BB962C8B-B14F-4D97-AF65-F5344CB8AC3E}">
        <p14:creationId xmlns:p14="http://schemas.microsoft.com/office/powerpoint/2010/main" val="1711022940"/>
      </p:ext>
    </p:extLst>
  </p:cSld>
  <p:clrMapOvr>
    <a:masterClrMapping/>
  </p:clrMapOvr>
  <p:transition spd="slow">
    <p:wip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pPr rtl="0"/>
            <a:r>
              <a:rPr lang="fr-FR" sz="1600"/>
              <a:t>Trames Ethernet</a:t>
            </a:r>
            <a:r>
              <a:rPr lang="en-US" dirty="0"/>
              <a:t/>
            </a:r>
            <a:br>
              <a:rPr lang="en-US" dirty="0"/>
            </a:br>
            <a:r>
              <a:rPr lang="fr-FR" sz="2400"/>
              <a:t>Champs de trame Ethernet</a:t>
            </a:r>
          </a:p>
        </p:txBody>
      </p:sp>
      <p:sp>
        <p:nvSpPr>
          <p:cNvPr id="8" name="Content Placeholder 7">
            <a:extLst>
              <a:ext uri="{FF2B5EF4-FFF2-40B4-BE49-F238E27FC236}">
                <a16:creationId xmlns:a16="http://schemas.microsoft.com/office/drawing/2014/main" id="{0739FE46-949D-5848-A3FF-68AA0B91430B}"/>
              </a:ext>
            </a:extLst>
          </p:cNvPr>
          <p:cNvSpPr>
            <a:spLocks noGrp="1"/>
          </p:cNvSpPr>
          <p:nvPr>
            <p:ph idx="1"/>
          </p:nvPr>
        </p:nvSpPr>
        <p:spPr>
          <a:xfrm>
            <a:off x="123826" y="731837"/>
            <a:ext cx="8630894" cy="2411413"/>
          </a:xfrm>
        </p:spPr>
        <p:txBody>
          <a:bodyPr/>
          <a:lstStyle/>
          <a:p>
            <a:pPr marL="342900" indent="-342900" algn="l" rtl="0">
              <a:buFont typeface="Arial" panose="020B0604020202020204" pitchFamily="34" charset="0"/>
              <a:buChar char="•"/>
            </a:pPr>
            <a:r>
              <a:rPr lang="fr-FR" sz="1400" dirty="0">
                <a:solidFill>
                  <a:srgbClr val="000000"/>
                </a:solidFill>
              </a:rPr>
              <a:t>La taille minimale des trames Ethernet est de 64 octets et la taille maximale de 1 518 octets. Le champ préambule n'est pas inclus dans la description de la taille d'une trame.</a:t>
            </a:r>
          </a:p>
          <a:p>
            <a:pPr marL="342900" indent="-342900" algn="l" rtl="0">
              <a:buFont typeface="Arial" panose="020B0604020202020204" pitchFamily="34" charset="0"/>
              <a:buChar char="•"/>
            </a:pPr>
            <a:r>
              <a:rPr lang="fr-FR" sz="1400" dirty="0">
                <a:solidFill>
                  <a:srgbClr val="000000"/>
                </a:solidFill>
              </a:rPr>
              <a:t>Toute trame inférieure à 64 octets est interprétée comme un «fragment de collision» ou une «trame incomplète» et est automatiquement rejetée par les périphériques récepteurs. Les trames de plus de 1 500 octets de données sont considérées comme des trames « jumbo » (géantes) ou « baby </a:t>
            </a:r>
            <a:r>
              <a:rPr lang="fr-FR" sz="1400" dirty="0" err="1">
                <a:solidFill>
                  <a:srgbClr val="000000"/>
                </a:solidFill>
              </a:rPr>
              <a:t>giant</a:t>
            </a:r>
            <a:r>
              <a:rPr lang="fr-FR" sz="1400" dirty="0">
                <a:solidFill>
                  <a:srgbClr val="000000"/>
                </a:solidFill>
              </a:rPr>
              <a:t> frames » (légèrement géantes).</a:t>
            </a:r>
          </a:p>
          <a:p>
            <a:pPr marL="342900" indent="-342900" algn="l" rtl="0">
              <a:buFont typeface="Arial" panose="020B0604020202020204" pitchFamily="34" charset="0"/>
              <a:buChar char="•"/>
            </a:pPr>
            <a:r>
              <a:rPr lang="fr-FR" sz="1400" dirty="0">
                <a:solidFill>
                  <a:srgbClr val="000000"/>
                </a:solidFill>
              </a:rPr>
              <a:t>Si la taille d’une trame transmise est inférieure à la taille minimale ou supérieure à la taille maximale, le périphérique récepteur abandonne la trame. Les trames abandonnées sont souvent le résultat de collisions ou d’autres signaux rejetés et Ils sont considérés comme invalides. Les trames Jumbo sont généralement prises en charge par la plupart des commutateurs et cartes réseau </a:t>
            </a:r>
            <a:r>
              <a:rPr lang="fr-FR" sz="1400" dirty="0" err="1">
                <a:solidFill>
                  <a:srgbClr val="000000"/>
                </a:solidFill>
              </a:rPr>
              <a:t>Fast</a:t>
            </a:r>
            <a:r>
              <a:rPr lang="fr-FR" sz="1400" dirty="0">
                <a:solidFill>
                  <a:srgbClr val="000000"/>
                </a:solidFill>
              </a:rPr>
              <a:t> Ethernet et Gigabit Ethernet.</a:t>
            </a:r>
          </a:p>
          <a:p>
            <a:pPr marL="342900" indent="-342900" algn="l">
              <a:buFont typeface="Arial" panose="020B0604020202020204" pitchFamily="34" charset="0"/>
              <a:buChar char="•"/>
            </a:pPr>
            <a:endParaRPr lang="en-US" sz="1200" dirty="0">
              <a:solidFill>
                <a:srgbClr val="000000"/>
              </a:solidFill>
            </a:endParaRPr>
          </a:p>
        </p:txBody>
      </p:sp>
      <p:pic>
        <p:nvPicPr>
          <p:cNvPr id="4" name="Picture 3">
            <a:extLst>
              <a:ext uri="{FF2B5EF4-FFF2-40B4-BE49-F238E27FC236}">
                <a16:creationId xmlns:a16="http://schemas.microsoft.com/office/drawing/2014/main" id="{48E17D93-6D91-9A41-B7B0-366DE18C84BA}"/>
              </a:ext>
            </a:extLst>
          </p:cNvPr>
          <p:cNvPicPr>
            <a:picLocks noChangeAspect="1"/>
          </p:cNvPicPr>
          <p:nvPr/>
        </p:nvPicPr>
        <p:blipFill>
          <a:blip r:embed="rId3"/>
          <a:stretch>
            <a:fillRect/>
          </a:stretch>
        </p:blipFill>
        <p:spPr>
          <a:xfrm>
            <a:off x="1711635" y="3257550"/>
            <a:ext cx="5720730" cy="1771650"/>
          </a:xfrm>
          <a:prstGeom prst="rect">
            <a:avLst/>
          </a:prstGeom>
        </p:spPr>
      </p:pic>
    </p:spTree>
    <p:extLst>
      <p:ext uri="{BB962C8B-B14F-4D97-AF65-F5344CB8AC3E}">
        <p14:creationId xmlns:p14="http://schemas.microsoft.com/office/powerpoint/2010/main" val="3113925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c15="http://schemas.microsoft.com/office/drawing/2012/chart" xmlns:c="http://schemas.openxmlformats.org/drawingml/2006/chart">
      <p:transition xmlns:p14="http://schemas.microsoft.com/office/powerpoint/2010/main" spd="med">
        <p:fade/>
      </p:transition>
    </mc:Fallback>
  </mc:AlternateContent>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pPr rtl="0"/>
            <a:r>
              <a:rPr lang="fr-FR" sz="1600"/>
              <a:t>ARP</a:t>
            </a:r>
            <a:r>
              <a:rPr lang="en-US" dirty="0"/>
              <a:t/>
            </a:r>
            <a:br>
              <a:rPr lang="en-US" dirty="0"/>
            </a:br>
            <a:r>
              <a:rPr lang="fr-FR" sz="2400"/>
              <a:t>ARP Présentation</a:t>
            </a:r>
          </a:p>
        </p:txBody>
      </p:sp>
      <p:sp>
        <p:nvSpPr>
          <p:cNvPr id="7" name="Content Placeholder 3">
            <a:extLst>
              <a:ext uri="{FF2B5EF4-FFF2-40B4-BE49-F238E27FC236}">
                <a16:creationId xmlns:a16="http://schemas.microsoft.com/office/drawing/2014/main" id="{828B5E9F-9DE2-44EC-A706-1764B8070531}"/>
              </a:ext>
            </a:extLst>
          </p:cNvPr>
          <p:cNvSpPr>
            <a:spLocks noGrp="1"/>
          </p:cNvSpPr>
          <p:nvPr>
            <p:ph idx="1"/>
          </p:nvPr>
        </p:nvSpPr>
        <p:spPr>
          <a:xfrm>
            <a:off x="474662" y="844061"/>
            <a:ext cx="4187253" cy="3039781"/>
          </a:xfrm>
        </p:spPr>
        <p:txBody>
          <a:bodyPr/>
          <a:lstStyle/>
          <a:p>
            <a:pPr marL="0" indent="0" algn="l" rtl="0"/>
            <a:r>
              <a:rPr lang="fr-FR" sz="1800">
                <a:solidFill>
                  <a:srgbClr val="000000"/>
                </a:solidFill>
              </a:rPr>
              <a:t>Un périphérique utilise ARP pour déterminer l'adresse MAC de destination d'un périphérique local lorsqu'il connaît son adresse IPv4.</a:t>
            </a:r>
          </a:p>
          <a:p>
            <a:pPr marL="0" indent="0" algn="l"/>
            <a:endParaRPr lang="en-US" sz="1800" dirty="0">
              <a:solidFill>
                <a:srgbClr val="000000"/>
              </a:solidFill>
            </a:endParaRPr>
          </a:p>
          <a:p>
            <a:pPr marL="0" indent="0" algn="l" rtl="0"/>
            <a:r>
              <a:rPr lang="fr-FR" sz="1800">
                <a:solidFill>
                  <a:srgbClr val="000000"/>
                </a:solidFill>
              </a:rPr>
              <a:t>Le protocole ARP assure deux fonctions principales :</a:t>
            </a:r>
          </a:p>
          <a:p>
            <a:pPr marL="415985" lvl="1" indent="-342900" rtl="0">
              <a:buFont typeface="Arial" panose="020B0604020202020204" pitchFamily="34" charset="0"/>
              <a:buChar char="•"/>
            </a:pPr>
            <a:r>
              <a:rPr lang="fr-FR" sz="1800">
                <a:solidFill>
                  <a:srgbClr val="000000"/>
                </a:solidFill>
              </a:rPr>
              <a:t>la résolution des adresses IPv4 en adresses MAC ;</a:t>
            </a:r>
          </a:p>
          <a:p>
            <a:pPr marL="415985" lvl="1" indent="-342900" rtl="0">
              <a:buFont typeface="Arial" panose="020B0604020202020204" pitchFamily="34" charset="0"/>
              <a:buChar char="•"/>
            </a:pPr>
            <a:r>
              <a:rPr lang="fr-FR" sz="1800">
                <a:solidFill>
                  <a:srgbClr val="000000"/>
                </a:solidFill>
              </a:rPr>
              <a:t>Maintien d'un tableau ARP des mappages d'adresses IPv4 à MAC</a:t>
            </a:r>
          </a:p>
        </p:txBody>
      </p:sp>
      <p:pic>
        <p:nvPicPr>
          <p:cNvPr id="6" name="Picture 5">
            <a:extLst>
              <a:ext uri="{FF2B5EF4-FFF2-40B4-BE49-F238E27FC236}">
                <a16:creationId xmlns:a16="http://schemas.microsoft.com/office/drawing/2014/main" id="{5741986A-C605-432D-B527-C5259DB44374}"/>
              </a:ext>
            </a:extLst>
          </p:cNvPr>
          <p:cNvPicPr>
            <a:picLocks noChangeAspect="1"/>
          </p:cNvPicPr>
          <p:nvPr/>
        </p:nvPicPr>
        <p:blipFill>
          <a:blip r:embed="rId3"/>
          <a:stretch>
            <a:fillRect/>
          </a:stretch>
        </p:blipFill>
        <p:spPr>
          <a:xfrm>
            <a:off x="4661915" y="844061"/>
            <a:ext cx="4079662" cy="2794684"/>
          </a:xfrm>
          <a:prstGeom prst="rect">
            <a:avLst/>
          </a:prstGeom>
        </p:spPr>
      </p:pic>
    </p:spTree>
    <p:extLst>
      <p:ext uri="{BB962C8B-B14F-4D97-AF65-F5344CB8AC3E}">
        <p14:creationId xmlns:p14="http://schemas.microsoft.com/office/powerpoint/2010/main" val="1847633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c="http://schemas.openxmlformats.org/drawingml/2006/chart" xmlns:c15="http://schemas.microsoft.com/office/drawing/2012/chart" xmlns="">
      <p:transition xmlns:p14="http://schemas.microsoft.com/office/powerpoint/2010/main" spd="med">
        <p:fade/>
      </p:transition>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pPr rtl="0"/>
            <a:r>
              <a:rPr lang="fr-FR" sz="1600"/>
              <a:t>ARP</a:t>
            </a:r>
            <a:r>
              <a:rPr lang="en-US" dirty="0"/>
              <a:t/>
            </a:r>
            <a:br>
              <a:rPr lang="en-US" dirty="0"/>
            </a:br>
            <a:r>
              <a:rPr lang="fr-FR" sz="2400"/>
              <a:t>Fonctions du protocole ARP</a:t>
            </a:r>
          </a:p>
        </p:txBody>
      </p:sp>
      <p:sp>
        <p:nvSpPr>
          <p:cNvPr id="7" name="Content Placeholder 3">
            <a:extLst>
              <a:ext uri="{FF2B5EF4-FFF2-40B4-BE49-F238E27FC236}">
                <a16:creationId xmlns:a16="http://schemas.microsoft.com/office/drawing/2014/main" id="{828B5E9F-9DE2-44EC-A706-1764B8070531}"/>
              </a:ext>
            </a:extLst>
          </p:cNvPr>
          <p:cNvSpPr>
            <a:spLocks noGrp="1"/>
          </p:cNvSpPr>
          <p:nvPr>
            <p:ph idx="1"/>
          </p:nvPr>
        </p:nvSpPr>
        <p:spPr>
          <a:xfrm>
            <a:off x="474662" y="844062"/>
            <a:ext cx="8280057" cy="3577672"/>
          </a:xfrm>
        </p:spPr>
        <p:txBody>
          <a:bodyPr/>
          <a:lstStyle/>
          <a:p>
            <a:pPr marL="0" indent="0" algn="l" rtl="0"/>
            <a:r>
              <a:rPr lang="fr-FR" sz="1600">
                <a:solidFill>
                  <a:srgbClr val="000000"/>
                </a:solidFill>
              </a:rPr>
              <a:t>Pour envoyer une trame, un appareil cherchera dans sa table ARP une adresse IPv4 de destination et une adresse MAC correspondante.</a:t>
            </a:r>
          </a:p>
          <a:p>
            <a:pPr marL="415985" lvl="1" indent="-342900" rtl="0">
              <a:buFont typeface="Arial" panose="020B0604020202020204" pitchFamily="34" charset="0"/>
              <a:buChar char="•"/>
            </a:pPr>
            <a:r>
              <a:rPr lang="fr-FR" sz="1600">
                <a:solidFill>
                  <a:srgbClr val="000000"/>
                </a:solidFill>
              </a:rPr>
              <a:t>Si l'adresse IPv4 de destination du paquet se trouve sur le même réseau, l'appareil recherchera l'adresse IPv4 de destination dans la table ARP.</a:t>
            </a:r>
          </a:p>
          <a:p>
            <a:pPr marL="415985" lvl="1" indent="-342900" rtl="0">
              <a:buFont typeface="Arial" panose="020B0604020202020204" pitchFamily="34" charset="0"/>
              <a:buChar char="•"/>
            </a:pPr>
            <a:r>
              <a:rPr lang="fr-FR" sz="1600">
                <a:solidFill>
                  <a:srgbClr val="000000"/>
                </a:solidFill>
              </a:rPr>
              <a:t>Si l'adresse IPv4 de destination se trouve sur un réseau différent, l'appareil cherchera dans la table ARP l'adresse IPv4 de la passerelle par défaut.</a:t>
            </a:r>
          </a:p>
          <a:p>
            <a:pPr marL="415985" lvl="1" indent="-342900" rtl="0">
              <a:buFont typeface="Arial" panose="020B0604020202020204" pitchFamily="34" charset="0"/>
              <a:buChar char="•"/>
            </a:pPr>
            <a:r>
              <a:rPr lang="fr-FR" sz="1600">
                <a:solidFill>
                  <a:srgbClr val="000000"/>
                </a:solidFill>
              </a:rPr>
              <a:t>Si le périphérique localise l'adresse IPv4, l'adresse MAC correspondante est utilisée comme adresse MAC de destination dans la trame. </a:t>
            </a:r>
          </a:p>
          <a:p>
            <a:pPr marL="415985" lvl="1" indent="-342900" rtl="0">
              <a:buFont typeface="Arial" panose="020B0604020202020204" pitchFamily="34" charset="0"/>
              <a:buChar char="•"/>
            </a:pPr>
            <a:r>
              <a:rPr lang="fr-FR" sz="1600">
                <a:solidFill>
                  <a:srgbClr val="000000"/>
                </a:solidFill>
              </a:rPr>
              <a:t>Si aucune entrée de table ARP n'est trouvée, l'appareil envoie alors une demande ARP.</a:t>
            </a:r>
          </a:p>
        </p:txBody>
      </p:sp>
    </p:spTree>
    <p:extLst>
      <p:ext uri="{BB962C8B-B14F-4D97-AF65-F5344CB8AC3E}">
        <p14:creationId xmlns:p14="http://schemas.microsoft.com/office/powerpoint/2010/main" val="2662674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c="http://schemas.openxmlformats.org/drawingml/2006/chart" xmlns:c15="http://schemas.microsoft.com/office/drawing/2012/chart" xmlns="">
      <p:transition xmlns:p14="http://schemas.microsoft.com/office/powerpoint/2010/main" spd="med">
        <p:fade/>
      </p:transition>
    </mc:Fallback>
  </mc:AlternateContent>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3829050"/>
          </a:xfrm>
        </p:spPr>
        <p:txBody>
          <a:bodyPr/>
          <a:lstStyle/>
          <a:p>
            <a:r>
              <a:rPr lang="en-US" b="1" dirty="0" smtClean="0">
                <a:solidFill>
                  <a:srgbClr val="FF0000"/>
                </a:solidFill>
              </a:rPr>
              <a:t>TP PKT demonstration</a:t>
            </a:r>
            <a:br>
              <a:rPr lang="en-US" b="1" dirty="0" smtClean="0">
                <a:solidFill>
                  <a:srgbClr val="FF0000"/>
                </a:solidFill>
              </a:rPr>
            </a:br>
            <a:r>
              <a:rPr lang="en-US" b="1" dirty="0" smtClean="0">
                <a:solidFill>
                  <a:srgbClr val="FF0000"/>
                </a:solidFill>
              </a:rPr>
              <a:t>  </a:t>
            </a:r>
            <a:r>
              <a:rPr lang="en-US" b="1" dirty="0">
                <a:solidFill>
                  <a:srgbClr val="FF0000"/>
                </a:solidFill>
              </a:rPr>
              <a:t/>
            </a:r>
            <a:br>
              <a:rPr lang="en-US" b="1" dirty="0">
                <a:solidFill>
                  <a:srgbClr val="FF0000"/>
                </a:solidFill>
              </a:rPr>
            </a:br>
            <a:r>
              <a:rPr lang="fr-FR" sz="2400" b="1" dirty="0">
                <a:solidFill>
                  <a:srgbClr val="FF0000"/>
                </a:solidFill>
              </a:rPr>
              <a:t>Vidéo ARP - Requête </a:t>
            </a:r>
            <a:r>
              <a:rPr lang="fr-FR" sz="2400" b="1" dirty="0" smtClean="0">
                <a:solidFill>
                  <a:srgbClr val="FF0000"/>
                </a:solidFill>
              </a:rPr>
              <a:t>ARP 9,2,2 et 9,2,3</a:t>
            </a:r>
            <a:br>
              <a:rPr lang="fr-FR" sz="2400" b="1" dirty="0" smtClean="0">
                <a:solidFill>
                  <a:srgbClr val="FF0000"/>
                </a:solidFill>
              </a:rPr>
            </a:br>
            <a:r>
              <a:rPr lang="en-US" sz="2400" b="1" dirty="0">
                <a:solidFill>
                  <a:srgbClr val="FF0000"/>
                </a:solidFill>
              </a:rPr>
              <a:t/>
            </a:r>
            <a:br>
              <a:rPr lang="en-US" sz="2400" b="1" dirty="0">
                <a:solidFill>
                  <a:srgbClr val="FF0000"/>
                </a:solidFill>
              </a:rPr>
            </a:br>
            <a:r>
              <a:rPr lang="fr-FR" sz="2400" b="1" dirty="0">
                <a:solidFill>
                  <a:srgbClr val="FF0000"/>
                </a:solidFill>
              </a:rPr>
              <a:t>Vidéo ARP - Opération ARP - Réponse ARP </a:t>
            </a:r>
            <a:r>
              <a:rPr lang="fr-FR" sz="2400" b="1" dirty="0" smtClean="0">
                <a:solidFill>
                  <a:srgbClr val="FF0000"/>
                </a:solidFill>
              </a:rPr>
              <a:t>9,2,4</a:t>
            </a:r>
            <a:r>
              <a:rPr lang="fr-FR" sz="2400" b="1" dirty="0">
                <a:solidFill>
                  <a:srgbClr val="FF0000"/>
                </a:solidFill>
              </a:rPr>
              <a:t/>
            </a:r>
            <a:br>
              <a:rPr lang="fr-FR" sz="2400" b="1" dirty="0">
                <a:solidFill>
                  <a:srgbClr val="FF0000"/>
                </a:solidFill>
              </a:rPr>
            </a:br>
            <a:r>
              <a:rPr lang="fr-FR" sz="2400" b="1" dirty="0">
                <a:solidFill>
                  <a:srgbClr val="FF0000"/>
                </a:solidFill>
              </a:rPr>
              <a:t/>
            </a:r>
            <a:br>
              <a:rPr lang="fr-FR" sz="2400" b="1" dirty="0">
                <a:solidFill>
                  <a:srgbClr val="FF0000"/>
                </a:solidFill>
              </a:rPr>
            </a:br>
            <a:r>
              <a:rPr lang="fr-FR" sz="2400" b="1" dirty="0">
                <a:solidFill>
                  <a:srgbClr val="FF0000"/>
                </a:solidFill>
              </a:rPr>
              <a:t>Vidéo ARP – Rôle d'ARP dans les communications à </a:t>
            </a:r>
            <a:r>
              <a:rPr lang="fr-FR" sz="2400" b="1" dirty="0" smtClean="0">
                <a:solidFill>
                  <a:srgbClr val="FF0000"/>
                </a:solidFill>
              </a:rPr>
              <a:t>distance 9,2,5</a:t>
            </a:r>
            <a:br>
              <a:rPr lang="fr-FR" sz="2400" b="1" dirty="0" smtClean="0">
                <a:solidFill>
                  <a:srgbClr val="FF0000"/>
                </a:solidFill>
              </a:rPr>
            </a:br>
            <a:endParaRPr lang="fr-FR" sz="2400" b="1" dirty="0">
              <a:solidFill>
                <a:srgbClr val="FF0000"/>
              </a:solidFill>
            </a:endParaRPr>
          </a:p>
        </p:txBody>
      </p:sp>
    </p:spTree>
    <p:extLst>
      <p:ext uri="{BB962C8B-B14F-4D97-AF65-F5344CB8AC3E}">
        <p14:creationId xmlns:p14="http://schemas.microsoft.com/office/powerpoint/2010/main" val="7542945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c="http://schemas.openxmlformats.org/drawingml/2006/chart" xmlns:c15="http://schemas.microsoft.com/office/drawing/2012/chart" xmlns="">
      <p:transition xmlns:p14="http://schemas.microsoft.com/office/powerpoint/2010/main" spd="med">
        <p:fade/>
      </p:transition>
    </mc:Fallback>
  </mc:AlternateContent>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pPr rtl="0"/>
            <a:r>
              <a:rPr lang="fr-FR" sz="1600"/>
              <a:t>ARP</a:t>
            </a:r>
            <a:r>
              <a:rPr lang="en-US" dirty="0"/>
              <a:t/>
            </a:r>
            <a:br>
              <a:rPr lang="en-US" dirty="0"/>
            </a:br>
            <a:r>
              <a:rPr lang="fr-FR" sz="2400"/>
              <a:t>Suppression des entrées d'une table ARP</a:t>
            </a:r>
          </a:p>
        </p:txBody>
      </p:sp>
      <p:sp>
        <p:nvSpPr>
          <p:cNvPr id="7" name="Content Placeholder 3">
            <a:extLst>
              <a:ext uri="{FF2B5EF4-FFF2-40B4-BE49-F238E27FC236}">
                <a16:creationId xmlns:a16="http://schemas.microsoft.com/office/drawing/2014/main" id="{828B5E9F-9DE2-44EC-A706-1764B8070531}"/>
              </a:ext>
            </a:extLst>
          </p:cNvPr>
          <p:cNvSpPr>
            <a:spLocks noGrp="1"/>
          </p:cNvSpPr>
          <p:nvPr>
            <p:ph idx="1"/>
          </p:nvPr>
        </p:nvSpPr>
        <p:spPr>
          <a:xfrm>
            <a:off x="474662" y="844062"/>
            <a:ext cx="8280057" cy="1134506"/>
          </a:xfrm>
        </p:spPr>
        <p:txBody>
          <a:bodyPr/>
          <a:lstStyle/>
          <a:p>
            <a:pPr marL="342900" indent="-342900" algn="l" rtl="0">
              <a:buFont typeface="Arial" panose="020B0604020202020204" pitchFamily="34" charset="0"/>
              <a:buChar char="•"/>
            </a:pPr>
            <a:r>
              <a:rPr lang="fr-FR" sz="1600">
                <a:solidFill>
                  <a:srgbClr val="000000"/>
                </a:solidFill>
              </a:rPr>
              <a:t>Les entrées de la table ARP ne sont pas permanentes et sont supprimées lorsqu'une minuterie de cache ARP expire après une période spécifiée.</a:t>
            </a:r>
          </a:p>
          <a:p>
            <a:pPr marL="342900" indent="-342900" algn="l" rtl="0">
              <a:buFont typeface="Arial" panose="020B0604020202020204" pitchFamily="34" charset="0"/>
              <a:buChar char="•"/>
            </a:pPr>
            <a:r>
              <a:rPr lang="fr-FR" sz="1600">
                <a:solidFill>
                  <a:srgbClr val="000000"/>
                </a:solidFill>
              </a:rPr>
              <a:t>Cette période varie en fonction du système d'exploitation du périphérique.</a:t>
            </a:r>
          </a:p>
          <a:p>
            <a:pPr marL="342900" indent="-342900" algn="l" rtl="0">
              <a:buFont typeface="Arial" panose="020B0604020202020204" pitchFamily="34" charset="0"/>
              <a:buChar char="•"/>
            </a:pPr>
            <a:r>
              <a:rPr lang="fr-FR" sz="1600">
                <a:solidFill>
                  <a:srgbClr val="000000"/>
                </a:solidFill>
              </a:rPr>
              <a:t>Les entrées de table ARP peuvent également être supprimées manuellement par l'administrateur. </a:t>
            </a:r>
          </a:p>
          <a:p>
            <a:pPr marL="0" indent="0" algn="l"/>
            <a:endParaRPr lang="en-US" sz="1600" dirty="0">
              <a:solidFill>
                <a:srgbClr val="000000"/>
              </a:solidFill>
            </a:endParaRPr>
          </a:p>
          <a:p>
            <a:pPr marL="342900" indent="-342900" algn="l">
              <a:buFont typeface="Arial" panose="020B0604020202020204" pitchFamily="34" charset="0"/>
              <a:buChar char="•"/>
            </a:pPr>
            <a:endParaRPr lang="en-US" sz="1600" dirty="0">
              <a:solidFill>
                <a:srgbClr val="000000"/>
              </a:solidFill>
            </a:endParaRPr>
          </a:p>
          <a:p>
            <a:pPr marL="342900" indent="-342900" algn="l">
              <a:buFont typeface="Arial" panose="020B0604020202020204" pitchFamily="34" charset="0"/>
              <a:buChar char="•"/>
            </a:pPr>
            <a:endParaRPr lang="en-US" sz="1600" dirty="0">
              <a:solidFill>
                <a:srgbClr val="000000"/>
              </a:solidFill>
            </a:endParaRPr>
          </a:p>
          <a:p>
            <a:pPr marL="342900" indent="-342900">
              <a:buFont typeface="Arial" panose="020B0604020202020204" pitchFamily="34" charset="0"/>
              <a:buChar char="•"/>
            </a:pPr>
            <a:endParaRPr lang="en-US" dirty="0">
              <a:solidFill>
                <a:srgbClr val="000000"/>
              </a:solidFill>
            </a:endParaRPr>
          </a:p>
        </p:txBody>
      </p:sp>
      <p:pic>
        <p:nvPicPr>
          <p:cNvPr id="2" name="Picture 1">
            <a:extLst>
              <a:ext uri="{FF2B5EF4-FFF2-40B4-BE49-F238E27FC236}">
                <a16:creationId xmlns:a16="http://schemas.microsoft.com/office/drawing/2014/main" id="{88E1F9DB-BF06-458F-943E-47F1D805506A}"/>
              </a:ext>
            </a:extLst>
          </p:cNvPr>
          <p:cNvPicPr>
            <a:picLocks noChangeAspect="1"/>
          </p:cNvPicPr>
          <p:nvPr/>
        </p:nvPicPr>
        <p:blipFill>
          <a:blip r:embed="rId3"/>
          <a:stretch>
            <a:fillRect/>
          </a:stretch>
        </p:blipFill>
        <p:spPr>
          <a:xfrm>
            <a:off x="1231392" y="2700338"/>
            <a:ext cx="6769608" cy="1956461"/>
          </a:xfrm>
          <a:prstGeom prst="rect">
            <a:avLst/>
          </a:prstGeom>
        </p:spPr>
      </p:pic>
    </p:spTree>
    <p:extLst>
      <p:ext uri="{BB962C8B-B14F-4D97-AF65-F5344CB8AC3E}">
        <p14:creationId xmlns:p14="http://schemas.microsoft.com/office/powerpoint/2010/main" val="2730161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c="http://schemas.openxmlformats.org/drawingml/2006/chart" xmlns:c15="http://schemas.microsoft.com/office/drawing/2012/chart" xmlns="">
      <p:transition xmlns:p14="http://schemas.microsoft.com/office/powerpoint/2010/main" spd="med">
        <p:fade/>
      </p:transition>
    </mc:Fallback>
  </mc:AlternateContent>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pPr rtl="0"/>
            <a:r>
              <a:rPr lang="fr-FR" sz="1600"/>
              <a:t>ARP</a:t>
            </a:r>
            <a:r>
              <a:rPr lang="en-US" dirty="0"/>
              <a:t/>
            </a:r>
            <a:br>
              <a:rPr lang="en-US" dirty="0"/>
            </a:br>
            <a:r>
              <a:rPr lang="fr-FR" sz="2400"/>
              <a:t>Tables ARP sur les périphériques réseau</a:t>
            </a:r>
          </a:p>
        </p:txBody>
      </p:sp>
      <p:sp>
        <p:nvSpPr>
          <p:cNvPr id="7" name="Content Placeholder 3">
            <a:extLst>
              <a:ext uri="{FF2B5EF4-FFF2-40B4-BE49-F238E27FC236}">
                <a16:creationId xmlns:a16="http://schemas.microsoft.com/office/drawing/2014/main" id="{828B5E9F-9DE2-44EC-A706-1764B8070531}"/>
              </a:ext>
            </a:extLst>
          </p:cNvPr>
          <p:cNvSpPr>
            <a:spLocks noGrp="1"/>
          </p:cNvSpPr>
          <p:nvPr>
            <p:ph idx="1"/>
          </p:nvPr>
        </p:nvSpPr>
        <p:spPr>
          <a:xfrm>
            <a:off x="474662" y="844062"/>
            <a:ext cx="8280057" cy="731837"/>
          </a:xfrm>
        </p:spPr>
        <p:txBody>
          <a:bodyPr/>
          <a:lstStyle/>
          <a:p>
            <a:pPr marL="342900" indent="-342900" algn="l" rtl="0">
              <a:buFont typeface="Arial" panose="020B0604020202020204" pitchFamily="34" charset="0"/>
              <a:buChar char="•"/>
            </a:pPr>
            <a:r>
              <a:rPr lang="fr-FR" sz="1600">
                <a:solidFill>
                  <a:srgbClr val="000000"/>
                </a:solidFill>
              </a:rPr>
              <a:t>La commande </a:t>
            </a:r>
            <a:r>
              <a:rPr lang="fr-FR" sz="1600" b="1">
                <a:solidFill>
                  <a:srgbClr val="000000"/>
                </a:solidFill>
                <a:latin typeface="Courier New" panose="02070309020205020404" pitchFamily="49" charset="0"/>
                <a:cs typeface="Courier New" panose="02070309020205020404" pitchFamily="49" charset="0"/>
              </a:rPr>
              <a:t>show ip arp </a:t>
            </a:r>
            <a:r>
              <a:rPr lang="fr-FR" sz="1600">
                <a:solidFill>
                  <a:srgbClr val="000000"/>
                </a:solidFill>
              </a:rPr>
              <a:t>affiche le tableau ARP sur un routeur Cisco.</a:t>
            </a:r>
          </a:p>
          <a:p>
            <a:pPr marL="342900" indent="-342900" algn="l" rtl="0">
              <a:buFont typeface="Arial" panose="020B0604020202020204" pitchFamily="34" charset="0"/>
              <a:buChar char="•"/>
            </a:pPr>
            <a:r>
              <a:rPr lang="fr-FR" sz="1600">
                <a:solidFill>
                  <a:srgbClr val="000000"/>
                </a:solidFill>
              </a:rPr>
              <a:t>La commande </a:t>
            </a:r>
            <a:r>
              <a:rPr lang="fr-FR" sz="1600" b="1">
                <a:solidFill>
                  <a:srgbClr val="000000"/>
                </a:solidFill>
                <a:latin typeface="Courier New" panose="02070309020205020404" pitchFamily="49" charset="0"/>
                <a:cs typeface="Courier New" panose="02070309020205020404" pitchFamily="49" charset="0"/>
              </a:rPr>
              <a:t>arp —a</a:t>
            </a:r>
            <a:r>
              <a:rPr lang="fr-FR" sz="1600">
                <a:solidFill>
                  <a:srgbClr val="000000"/>
                </a:solidFill>
              </a:rPr>
              <a:t> affiche la table ARP sur un PC Windows 10.</a:t>
            </a:r>
          </a:p>
          <a:p>
            <a:pPr marL="0" indent="0" algn="l"/>
            <a:endParaRPr lang="en-US" sz="1600" dirty="0">
              <a:solidFill>
                <a:srgbClr val="000000"/>
              </a:solidFill>
            </a:endParaRPr>
          </a:p>
          <a:p>
            <a:pPr marL="342900" indent="-342900" algn="l">
              <a:buFont typeface="Arial" panose="020B0604020202020204" pitchFamily="34" charset="0"/>
              <a:buChar char="•"/>
            </a:pPr>
            <a:endParaRPr lang="en-US" sz="1600" dirty="0">
              <a:solidFill>
                <a:srgbClr val="000000"/>
              </a:solidFill>
            </a:endParaRPr>
          </a:p>
          <a:p>
            <a:pPr marL="342900" indent="-342900" algn="l">
              <a:buFont typeface="Arial" panose="020B0604020202020204" pitchFamily="34" charset="0"/>
              <a:buChar char="•"/>
            </a:pPr>
            <a:endParaRPr lang="en-US" sz="1600" dirty="0">
              <a:solidFill>
                <a:srgbClr val="000000"/>
              </a:solidFill>
            </a:endParaRPr>
          </a:p>
          <a:p>
            <a:pPr marL="342900" indent="-342900" algn="l">
              <a:buFont typeface="Arial" panose="020B0604020202020204" pitchFamily="34" charset="0"/>
              <a:buChar char="•"/>
            </a:pPr>
            <a:endParaRPr lang="en-US" dirty="0">
              <a:solidFill>
                <a:srgbClr val="000000"/>
              </a:solidFill>
            </a:endParaRPr>
          </a:p>
        </p:txBody>
      </p:sp>
      <p:sp>
        <p:nvSpPr>
          <p:cNvPr id="5" name="TextBox 4">
            <a:extLst>
              <a:ext uri="{FF2B5EF4-FFF2-40B4-BE49-F238E27FC236}">
                <a16:creationId xmlns:a16="http://schemas.microsoft.com/office/drawing/2014/main" id="{16A4B50D-6EE1-40FE-8374-1A9F3109A798}"/>
              </a:ext>
            </a:extLst>
          </p:cNvPr>
          <p:cNvSpPr txBox="1"/>
          <p:nvPr/>
        </p:nvSpPr>
        <p:spPr>
          <a:xfrm>
            <a:off x="629914" y="1756301"/>
            <a:ext cx="7715574" cy="830997"/>
          </a:xfrm>
          <a:prstGeom prst="rect">
            <a:avLst/>
          </a:prstGeom>
          <a:solidFill>
            <a:srgbClr val="000000"/>
          </a:solidFill>
        </p:spPr>
        <p:txBody>
          <a:bodyPr wrap="none" rtlCol="0">
            <a:spAutoFit/>
          </a:bodyPr>
          <a:lstStyle/>
          <a:p>
            <a:pPr rtl="0"/>
            <a:r>
              <a:rPr lang="fr-FR" sz="1200">
                <a:solidFill>
                  <a:schemeClr val="bg1"/>
                </a:solidFill>
                <a:highlight>
                  <a:srgbClr val="000000"/>
                </a:highlight>
                <a:latin typeface="Courier New" panose="02070309020205020404" pitchFamily="49" charset="0"/>
                <a:cs typeface="Courier New" panose="02070309020205020404" pitchFamily="49" charset="0"/>
              </a:rPr>
              <a:t>R1# </a:t>
            </a:r>
            <a:r>
              <a:rPr lang="fr-FR" sz="1200" b="1">
                <a:solidFill>
                  <a:schemeClr val="bg1"/>
                </a:solidFill>
                <a:highlight>
                  <a:srgbClr val="000000"/>
                </a:highlight>
                <a:latin typeface="Courier New" panose="02070309020205020404" pitchFamily="49" charset="0"/>
                <a:cs typeface="Courier New" panose="02070309020205020404" pitchFamily="49" charset="0"/>
              </a:rPr>
              <a:t>show ip arp</a:t>
            </a:r>
          </a:p>
          <a:p>
            <a:pPr rtl="0"/>
            <a:r>
              <a:rPr lang="fr-FR" sz="1200">
                <a:solidFill>
                  <a:schemeClr val="bg1"/>
                </a:solidFill>
                <a:highlight>
                  <a:srgbClr val="000000"/>
                </a:highlight>
                <a:latin typeface="Courier New" panose="02070309020205020404" pitchFamily="49" charset="0"/>
                <a:cs typeface="Courier New" panose="02070309020205020404" pitchFamily="49" charset="0"/>
              </a:rPr>
              <a:t>Protocol Address Age (min) Hardware Addr Type Interface</a:t>
            </a:r>
          </a:p>
          <a:p>
            <a:pPr rtl="0"/>
            <a:r>
              <a:rPr lang="fr-FR" sz="1200">
                <a:solidFill>
                  <a:schemeClr val="bg1"/>
                </a:solidFill>
                <a:highlight>
                  <a:srgbClr val="000000"/>
                </a:highlight>
                <a:latin typeface="Courier New" panose="02070309020205020404" pitchFamily="49" charset="0"/>
                <a:cs typeface="Courier New" panose="02070309020205020404" pitchFamily="49" charset="0"/>
              </a:rPr>
              <a:t>Internet 192.168.10.1 - a0e0.af0d.e140 ARPA GigabiteThernet0/0/0</a:t>
            </a:r>
          </a:p>
          <a:p>
            <a:endParaRPr lang="en-US" sz="1200" dirty="0">
              <a:solidFill>
                <a:schemeClr val="bg1"/>
              </a:solidFill>
              <a:highlight>
                <a:srgbClr val="000000"/>
              </a:highlight>
              <a:latin typeface="Courier New" panose="02070309020205020404" pitchFamily="49" charset="0"/>
              <a:cs typeface="Courier New" panose="02070309020205020404" pitchFamily="49" charset="0"/>
            </a:endParaRPr>
          </a:p>
        </p:txBody>
      </p:sp>
      <p:sp>
        <p:nvSpPr>
          <p:cNvPr id="6" name="TextBox 5">
            <a:extLst>
              <a:ext uri="{FF2B5EF4-FFF2-40B4-BE49-F238E27FC236}">
                <a16:creationId xmlns:a16="http://schemas.microsoft.com/office/drawing/2014/main" id="{042B87D4-C52D-48F9-8660-B3A9C2BB16B8}"/>
              </a:ext>
            </a:extLst>
          </p:cNvPr>
          <p:cNvSpPr txBox="1"/>
          <p:nvPr/>
        </p:nvSpPr>
        <p:spPr>
          <a:xfrm>
            <a:off x="629914" y="3011424"/>
            <a:ext cx="7715574" cy="1200329"/>
          </a:xfrm>
          <a:prstGeom prst="rect">
            <a:avLst/>
          </a:prstGeom>
          <a:solidFill>
            <a:srgbClr val="000000"/>
          </a:solidFill>
        </p:spPr>
        <p:txBody>
          <a:bodyPr wrap="square" rtlCol="0">
            <a:spAutoFit/>
          </a:bodyPr>
          <a:lstStyle/>
          <a:p>
            <a:pPr rtl="0"/>
            <a:r>
              <a:rPr lang="fr-FR" sz="1200">
                <a:solidFill>
                  <a:schemeClr val="bg1"/>
                </a:solidFill>
                <a:latin typeface="Courier New" panose="02070309020205020404" pitchFamily="49" charset="0"/>
                <a:cs typeface="Courier New" panose="02070309020205020404" pitchFamily="49" charset="0"/>
              </a:rPr>
              <a:t>C:\Users\PC &gt; </a:t>
            </a:r>
            <a:r>
              <a:rPr lang="fr-FR" sz="1200" b="1">
                <a:solidFill>
                  <a:schemeClr val="bg1"/>
                </a:solidFill>
                <a:latin typeface="Courier New" panose="02070309020205020404" pitchFamily="49" charset="0"/>
                <a:cs typeface="Courier New" panose="02070309020205020404" pitchFamily="49" charset="0"/>
              </a:rPr>
              <a:t>arp -a</a:t>
            </a:r>
          </a:p>
          <a:p>
            <a:pPr rtl="0"/>
            <a:r>
              <a:rPr lang="fr-FR" sz="1200">
                <a:solidFill>
                  <a:schemeClr val="bg1"/>
                </a:solidFill>
                <a:latin typeface="Courier New" panose="02070309020205020404" pitchFamily="49" charset="0"/>
                <a:cs typeface="Courier New" panose="02070309020205020404" pitchFamily="49" charset="0"/>
              </a:rPr>
              <a:t> </a:t>
            </a:r>
          </a:p>
          <a:p>
            <a:pPr rtl="0"/>
            <a:r>
              <a:rPr lang="fr-FR" sz="1200">
                <a:solidFill>
                  <a:schemeClr val="bg1"/>
                </a:solidFill>
                <a:latin typeface="Courier New" panose="02070309020205020404" pitchFamily="49" charset="0"/>
                <a:cs typeface="Courier New" panose="02070309020205020404" pitchFamily="49" charset="0"/>
              </a:rPr>
              <a:t>Interface : 192.168.1.124 — 0x10</a:t>
            </a:r>
          </a:p>
          <a:p>
            <a:pPr rtl="0"/>
            <a:r>
              <a:rPr lang="fr-FR" sz="1200">
                <a:solidFill>
                  <a:schemeClr val="bg1"/>
                </a:solidFill>
                <a:latin typeface="Courier New" panose="02070309020205020404" pitchFamily="49" charset="0"/>
                <a:cs typeface="Courier New" panose="02070309020205020404" pitchFamily="49" charset="0"/>
              </a:rPr>
              <a:t>  Adresse Internet Type d'adresse physique</a:t>
            </a:r>
          </a:p>
          <a:p>
            <a:pPr rtl="0"/>
            <a:r>
              <a:rPr lang="fr-FR" sz="1200">
                <a:solidFill>
                  <a:schemeClr val="bg1"/>
                </a:solidFill>
                <a:latin typeface="Courier New" panose="02070309020205020404" pitchFamily="49" charset="0"/>
                <a:cs typeface="Courier New" panose="02070309020205020404" pitchFamily="49" charset="0"/>
              </a:rPr>
              <a:t>  192.168.1.1 c8-d7-19-cc-a0-86 dynamique</a:t>
            </a:r>
          </a:p>
          <a:p>
            <a:pPr rtl="0"/>
            <a:r>
              <a:rPr lang="fr-FR" sz="1200">
                <a:solidFill>
                  <a:schemeClr val="bg1"/>
                </a:solidFill>
                <a:latin typeface="Courier New" panose="02070309020205020404" pitchFamily="49" charset="0"/>
                <a:cs typeface="Courier New" panose="02070309020205020404" pitchFamily="49" charset="0"/>
              </a:rPr>
              <a:t>  192.168.1.101 08-3e-0c-f5-f7-77 dynamique</a:t>
            </a:r>
          </a:p>
        </p:txBody>
      </p:sp>
    </p:spTree>
    <p:extLst>
      <p:ext uri="{BB962C8B-B14F-4D97-AF65-F5344CB8AC3E}">
        <p14:creationId xmlns:p14="http://schemas.microsoft.com/office/powerpoint/2010/main" val="1043191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c="http://schemas.openxmlformats.org/drawingml/2006/chart" xmlns:c15="http://schemas.microsoft.com/office/drawing/2012/chart" xmlns="">
      <p:transition xmlns:p14="http://schemas.microsoft.com/office/powerpoint/2010/main" spd="med">
        <p:fade/>
      </p:transition>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pPr rtl="0"/>
            <a:r>
              <a:rPr lang="fr-FR" sz="1600"/>
              <a:t>ARP</a:t>
            </a:r>
            <a:r>
              <a:rPr lang="en-US" dirty="0"/>
              <a:t/>
            </a:r>
            <a:br>
              <a:rPr lang="en-US" dirty="0"/>
            </a:br>
            <a:r>
              <a:rPr lang="fr-FR" sz="2400"/>
              <a:t>Problèmes ARP - Diffusion de l'ARP et usurpation d'identité de l'ARP</a:t>
            </a:r>
          </a:p>
        </p:txBody>
      </p:sp>
      <p:sp>
        <p:nvSpPr>
          <p:cNvPr id="7" name="Content Placeholder 3">
            <a:extLst>
              <a:ext uri="{FF2B5EF4-FFF2-40B4-BE49-F238E27FC236}">
                <a16:creationId xmlns:a16="http://schemas.microsoft.com/office/drawing/2014/main" id="{828B5E9F-9DE2-44EC-A706-1764B8070531}"/>
              </a:ext>
            </a:extLst>
          </p:cNvPr>
          <p:cNvSpPr>
            <a:spLocks noGrp="1"/>
          </p:cNvSpPr>
          <p:nvPr>
            <p:ph idx="1"/>
          </p:nvPr>
        </p:nvSpPr>
        <p:spPr>
          <a:xfrm>
            <a:off x="474662" y="844062"/>
            <a:ext cx="8280057" cy="1210981"/>
          </a:xfrm>
        </p:spPr>
        <p:txBody>
          <a:bodyPr/>
          <a:lstStyle/>
          <a:p>
            <a:pPr marL="342900" indent="-342900" algn="l" rtl="0">
              <a:buFont typeface="Arial" panose="020B0604020202020204" pitchFamily="34" charset="0"/>
              <a:buChar char="•"/>
            </a:pPr>
            <a:r>
              <a:rPr lang="fr-FR" sz="1400" dirty="0">
                <a:solidFill>
                  <a:srgbClr val="000000"/>
                </a:solidFill>
              </a:rPr>
              <a:t>Les requêtes ARP sont reçues et traitées par chaque appareil du réseau local.</a:t>
            </a:r>
          </a:p>
          <a:p>
            <a:pPr marL="342900" indent="-342900" algn="l" rtl="0">
              <a:buFont typeface="Arial" panose="020B0604020202020204" pitchFamily="34" charset="0"/>
              <a:buChar char="•"/>
            </a:pPr>
            <a:r>
              <a:rPr lang="fr-FR" sz="1400" dirty="0">
                <a:solidFill>
                  <a:srgbClr val="000000"/>
                </a:solidFill>
              </a:rPr>
              <a:t>Les diffusions ARP excessives peuvent entraîner une réduction des performances.</a:t>
            </a:r>
          </a:p>
          <a:p>
            <a:pPr marL="342900" indent="-342900" algn="l" rtl="0">
              <a:buFont typeface="Arial" panose="020B0604020202020204" pitchFamily="34" charset="0"/>
              <a:buChar char="•"/>
            </a:pPr>
            <a:r>
              <a:rPr lang="fr-FR" sz="1400" dirty="0">
                <a:solidFill>
                  <a:srgbClr val="000000"/>
                </a:solidFill>
              </a:rPr>
              <a:t>Les réponses ARP peuvent être usurpées par un acteur de menace pour effectuer une attaque ARP par empoisonnement ARP.</a:t>
            </a:r>
          </a:p>
          <a:p>
            <a:pPr marL="342900" indent="-342900" algn="l" rtl="0">
              <a:buFont typeface="Arial" panose="020B0604020202020204" pitchFamily="34" charset="0"/>
              <a:buChar char="•"/>
            </a:pPr>
            <a:r>
              <a:rPr lang="fr-FR" sz="1400" dirty="0">
                <a:solidFill>
                  <a:srgbClr val="000000"/>
                </a:solidFill>
              </a:rPr>
              <a:t>Les commutateurs de niveau entreprise incluent des techniques d'atténuation pour se protéger contre les attaques ARP.</a:t>
            </a:r>
          </a:p>
          <a:p>
            <a:pPr marL="0" indent="0" algn="l"/>
            <a:endParaRPr lang="en-US" sz="1400" dirty="0">
              <a:solidFill>
                <a:srgbClr val="000000"/>
              </a:solidFill>
            </a:endParaRPr>
          </a:p>
          <a:p>
            <a:pPr marL="342900" indent="-342900" algn="l">
              <a:buFont typeface="Arial" panose="020B0604020202020204" pitchFamily="34" charset="0"/>
              <a:buChar char="•"/>
            </a:pPr>
            <a:endParaRPr lang="en-US" sz="1400" dirty="0">
              <a:solidFill>
                <a:srgbClr val="000000"/>
              </a:solidFill>
            </a:endParaRPr>
          </a:p>
          <a:p>
            <a:pPr marL="342900" indent="-342900" algn="l">
              <a:buFont typeface="Arial" panose="020B0604020202020204" pitchFamily="34" charset="0"/>
              <a:buChar char="•"/>
            </a:pPr>
            <a:endParaRPr lang="en-US" sz="1800" dirty="0">
              <a:solidFill>
                <a:srgbClr val="000000"/>
              </a:solidFill>
            </a:endParaRPr>
          </a:p>
        </p:txBody>
      </p:sp>
      <p:pic>
        <p:nvPicPr>
          <p:cNvPr id="2" name="Picture 1">
            <a:extLst>
              <a:ext uri="{FF2B5EF4-FFF2-40B4-BE49-F238E27FC236}">
                <a16:creationId xmlns:a16="http://schemas.microsoft.com/office/drawing/2014/main" id="{54F65C2E-4429-4EE0-B587-6BE1F19A05B0}"/>
              </a:ext>
            </a:extLst>
          </p:cNvPr>
          <p:cNvPicPr>
            <a:picLocks noChangeAspect="1"/>
          </p:cNvPicPr>
          <p:nvPr/>
        </p:nvPicPr>
        <p:blipFill>
          <a:blip r:embed="rId3"/>
          <a:stretch>
            <a:fillRect/>
          </a:stretch>
        </p:blipFill>
        <p:spPr>
          <a:xfrm>
            <a:off x="1767840" y="2428876"/>
            <a:ext cx="5023104" cy="2360678"/>
          </a:xfrm>
          <a:prstGeom prst="rect">
            <a:avLst/>
          </a:prstGeom>
        </p:spPr>
      </p:pic>
    </p:spTree>
    <p:extLst>
      <p:ext uri="{BB962C8B-B14F-4D97-AF65-F5344CB8AC3E}">
        <p14:creationId xmlns:p14="http://schemas.microsoft.com/office/powerpoint/2010/main" val="32690664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c="http://schemas.openxmlformats.org/drawingml/2006/chart" xmlns:c15="http://schemas.microsoft.com/office/drawing/2012/chart" xmlns="">
      <p:transition xmlns:p14="http://schemas.microsoft.com/office/powerpoint/2010/main" spd="med">
        <p:fade/>
      </p:transition>
    </mc:Fallback>
  </mc:AlternateContent>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88160"/>
            <a:ext cx="7848344" cy="929640"/>
          </a:xfrm>
        </p:spPr>
        <p:txBody>
          <a:bodyPr/>
          <a:lstStyle/>
          <a:p>
            <a:r>
              <a:rPr lang="fr-FR" dirty="0">
                <a:solidFill>
                  <a:schemeClr val="accent5">
                    <a:lumMod val="40000"/>
                    <a:lumOff val="60000"/>
                  </a:schemeClr>
                </a:solidFill>
              </a:rPr>
              <a:t>9.3 Protocole NDP (</a:t>
            </a:r>
            <a:r>
              <a:rPr lang="fr-FR" dirty="0" err="1">
                <a:solidFill>
                  <a:schemeClr val="accent5">
                    <a:lumMod val="40000"/>
                    <a:lumOff val="60000"/>
                  </a:schemeClr>
                </a:solidFill>
              </a:rPr>
              <a:t>Neighbor</a:t>
            </a:r>
            <a:r>
              <a:rPr lang="fr-FR" dirty="0">
                <a:solidFill>
                  <a:schemeClr val="accent5">
                    <a:lumMod val="40000"/>
                    <a:lumOff val="60000"/>
                  </a:schemeClr>
                </a:solidFill>
              </a:rPr>
              <a:t> </a:t>
            </a:r>
            <a:r>
              <a:rPr lang="fr-FR" dirty="0" err="1">
                <a:solidFill>
                  <a:schemeClr val="accent5">
                    <a:lumMod val="40000"/>
                    <a:lumOff val="60000"/>
                  </a:schemeClr>
                </a:solidFill>
              </a:rPr>
              <a:t>Discovery</a:t>
            </a:r>
            <a:r>
              <a:rPr lang="fr-FR" dirty="0">
                <a:solidFill>
                  <a:schemeClr val="accent5">
                    <a:lumMod val="40000"/>
                    <a:lumOff val="60000"/>
                  </a:schemeClr>
                </a:solidFill>
              </a:rPr>
              <a:t> Protocol)</a:t>
            </a:r>
          </a:p>
        </p:txBody>
      </p:sp>
    </p:spTree>
    <p:custDataLst>
      <p:tags r:id="rId1"/>
    </p:custDataLst>
    <p:extLst>
      <p:ext uri="{BB962C8B-B14F-4D97-AF65-F5344CB8AC3E}">
        <p14:creationId xmlns:p14="http://schemas.microsoft.com/office/powerpoint/2010/main" val="1871682086"/>
      </p:ext>
    </p:extLst>
  </p:cSld>
  <p:clrMapOvr>
    <a:masterClrMapping/>
  </p:clrMapOvr>
  <p:transition spd="slow">
    <p:wipe/>
  </p:transition>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pPr rtl="0"/>
            <a:r>
              <a:rPr lang="en-US" b="1" dirty="0">
                <a:solidFill>
                  <a:srgbClr val="FF0000"/>
                </a:solidFill>
              </a:rPr>
              <a:t/>
            </a:r>
            <a:br>
              <a:rPr lang="en-US" b="1" dirty="0">
                <a:solidFill>
                  <a:srgbClr val="FF0000"/>
                </a:solidFill>
              </a:rPr>
            </a:br>
            <a:r>
              <a:rPr lang="fr-FR" sz="2400" b="1" dirty="0">
                <a:solidFill>
                  <a:srgbClr val="FF0000"/>
                </a:solidFill>
              </a:rPr>
              <a:t>Vidéo de Découverte de voisins IPv6 — Découverte de </a:t>
            </a:r>
            <a:r>
              <a:rPr lang="fr-FR" sz="2400" b="1">
                <a:solidFill>
                  <a:srgbClr val="FF0000"/>
                </a:solidFill>
              </a:rPr>
              <a:t>voisins </a:t>
            </a:r>
            <a:r>
              <a:rPr lang="fr-FR" sz="2400" b="1" smtClean="0">
                <a:solidFill>
                  <a:srgbClr val="FF0000"/>
                </a:solidFill>
              </a:rPr>
              <a:t>IPv6 9,3,1</a:t>
            </a:r>
            <a:endParaRPr lang="fr-FR" sz="2400" b="1" dirty="0">
              <a:solidFill>
                <a:srgbClr val="FF0000"/>
              </a:solidFill>
            </a:endParaRPr>
          </a:p>
        </p:txBody>
      </p:sp>
      <p:sp>
        <p:nvSpPr>
          <p:cNvPr id="7" name="Content Placeholder 3">
            <a:extLst>
              <a:ext uri="{FF2B5EF4-FFF2-40B4-BE49-F238E27FC236}">
                <a16:creationId xmlns:a16="http://schemas.microsoft.com/office/drawing/2014/main" id="{828B5E9F-9DE2-44EC-A706-1764B8070531}"/>
              </a:ext>
            </a:extLst>
          </p:cNvPr>
          <p:cNvSpPr>
            <a:spLocks noGrp="1"/>
          </p:cNvSpPr>
          <p:nvPr>
            <p:ph idx="1"/>
          </p:nvPr>
        </p:nvSpPr>
        <p:spPr>
          <a:xfrm>
            <a:off x="207390" y="848412"/>
            <a:ext cx="8547329" cy="3573322"/>
          </a:xfrm>
        </p:spPr>
        <p:txBody>
          <a:bodyPr/>
          <a:lstStyle/>
          <a:p>
            <a:pPr marL="342900" indent="-342900">
              <a:buFont typeface="Arial" panose="020B0604020202020204" pitchFamily="34" charset="0"/>
              <a:buChar char="•"/>
            </a:pPr>
            <a:endParaRPr lang="en-US" dirty="0">
              <a:solidFill>
                <a:srgbClr val="000000"/>
              </a:solidFill>
            </a:endParaRPr>
          </a:p>
        </p:txBody>
      </p:sp>
    </p:spTree>
    <p:extLst>
      <p:ext uri="{BB962C8B-B14F-4D97-AF65-F5344CB8AC3E}">
        <p14:creationId xmlns:p14="http://schemas.microsoft.com/office/powerpoint/2010/main" val="1627630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c="http://schemas.openxmlformats.org/drawingml/2006/chart" xmlns:c15="http://schemas.microsoft.com/office/drawing/2012/chart" xmlns="">
      <p:transition xmlns:p14="http://schemas.microsoft.com/office/powerpoint/2010/main" spd="med">
        <p:fade/>
      </p:transition>
    </mc:Fallback>
  </mc:AlternateContent>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pPr rtl="0"/>
            <a:r>
              <a:rPr lang="fr-FR" sz="1600"/>
              <a:t>Découverte de voisins IPv6</a:t>
            </a:r>
            <a:r>
              <a:rPr lang="en-US" dirty="0"/>
              <a:t/>
            </a:r>
            <a:br>
              <a:rPr lang="en-US" dirty="0"/>
            </a:br>
            <a:r>
              <a:rPr lang="fr-FR" sz="2400"/>
              <a:t>Messages de découverte de voisins</a:t>
            </a:r>
          </a:p>
        </p:txBody>
      </p:sp>
      <p:sp>
        <p:nvSpPr>
          <p:cNvPr id="7" name="Content Placeholder 3">
            <a:extLst>
              <a:ext uri="{FF2B5EF4-FFF2-40B4-BE49-F238E27FC236}">
                <a16:creationId xmlns:a16="http://schemas.microsoft.com/office/drawing/2014/main" id="{828B5E9F-9DE2-44EC-A706-1764B8070531}"/>
              </a:ext>
            </a:extLst>
          </p:cNvPr>
          <p:cNvSpPr>
            <a:spLocks noGrp="1"/>
          </p:cNvSpPr>
          <p:nvPr>
            <p:ph idx="1"/>
          </p:nvPr>
        </p:nvSpPr>
        <p:spPr>
          <a:xfrm>
            <a:off x="474662" y="844062"/>
            <a:ext cx="8280057" cy="3577672"/>
          </a:xfrm>
        </p:spPr>
        <p:txBody>
          <a:bodyPr/>
          <a:lstStyle/>
          <a:p>
            <a:pPr marL="0" indent="0" algn="l" rtl="0"/>
            <a:r>
              <a:rPr lang="fr-FR" sz="1800" dirty="0">
                <a:solidFill>
                  <a:srgbClr val="000000"/>
                </a:solidFill>
              </a:rPr>
              <a:t>Le protocole IPv6 </a:t>
            </a:r>
            <a:r>
              <a:rPr lang="fr-FR" sz="1800" dirty="0" err="1">
                <a:solidFill>
                  <a:srgbClr val="000000"/>
                </a:solidFill>
              </a:rPr>
              <a:t>Neighbor</a:t>
            </a:r>
            <a:r>
              <a:rPr lang="fr-FR" sz="1800" dirty="0">
                <a:solidFill>
                  <a:srgbClr val="000000"/>
                </a:solidFill>
              </a:rPr>
              <a:t> </a:t>
            </a:r>
            <a:r>
              <a:rPr lang="fr-FR" sz="1800" dirty="0" err="1">
                <a:solidFill>
                  <a:srgbClr val="000000"/>
                </a:solidFill>
              </a:rPr>
              <a:t>Discovery</a:t>
            </a:r>
            <a:r>
              <a:rPr lang="fr-FR" sz="1800" dirty="0">
                <a:solidFill>
                  <a:srgbClr val="000000"/>
                </a:solidFill>
              </a:rPr>
              <a:t> (ND) fournit:</a:t>
            </a:r>
          </a:p>
          <a:p>
            <a:pPr marL="415985" lvl="1" indent="-342900" rtl="0">
              <a:buFont typeface="Arial" panose="020B0604020202020204" pitchFamily="34" charset="0"/>
              <a:buChar char="•"/>
            </a:pPr>
            <a:r>
              <a:rPr lang="fr-FR" sz="1800" dirty="0">
                <a:solidFill>
                  <a:srgbClr val="000000"/>
                </a:solidFill>
              </a:rPr>
              <a:t>Résolution d'adresse</a:t>
            </a:r>
          </a:p>
          <a:p>
            <a:pPr marL="415985" lvl="1" indent="-342900" rtl="0">
              <a:buFont typeface="Arial" panose="020B0604020202020204" pitchFamily="34" charset="0"/>
              <a:buChar char="•"/>
            </a:pPr>
            <a:r>
              <a:rPr lang="fr-FR" sz="1800" dirty="0">
                <a:solidFill>
                  <a:srgbClr val="000000"/>
                </a:solidFill>
              </a:rPr>
              <a:t>Détection de routeur </a:t>
            </a:r>
          </a:p>
          <a:p>
            <a:pPr marL="415985" lvl="1" indent="-342900" rtl="0">
              <a:buFont typeface="Arial" panose="020B0604020202020204" pitchFamily="34" charset="0"/>
              <a:buChar char="•"/>
            </a:pPr>
            <a:r>
              <a:rPr lang="fr-FR" sz="1800" dirty="0">
                <a:solidFill>
                  <a:srgbClr val="000000"/>
                </a:solidFill>
              </a:rPr>
              <a:t>Services de redirection</a:t>
            </a:r>
          </a:p>
          <a:p>
            <a:pPr marL="342900" indent="-342900" algn="l" rtl="0">
              <a:buFont typeface="Arial" panose="020B0604020202020204" pitchFamily="34" charset="0"/>
              <a:buChar char="•"/>
            </a:pPr>
            <a:r>
              <a:rPr lang="fr-FR" sz="1800" dirty="0">
                <a:solidFill>
                  <a:srgbClr val="FF0000"/>
                </a:solidFill>
              </a:rPr>
              <a:t>Les messages ICMPv6 de sollicitation de voisins (NS) et de publicité de voisins (NA)</a:t>
            </a:r>
            <a:r>
              <a:rPr lang="fr-FR" sz="1800" dirty="0">
                <a:solidFill>
                  <a:srgbClr val="000000"/>
                </a:solidFill>
              </a:rPr>
              <a:t> sont utilisés pour les messages de dispositif à dispositif tels que la résolution d'adresse.</a:t>
            </a:r>
          </a:p>
          <a:p>
            <a:pPr marL="342900" indent="-342900" algn="l" rtl="0">
              <a:buFont typeface="Arial" panose="020B0604020202020204" pitchFamily="34" charset="0"/>
              <a:buChar char="•"/>
            </a:pPr>
            <a:r>
              <a:rPr lang="fr-FR" sz="1800" dirty="0">
                <a:solidFill>
                  <a:srgbClr val="FF0000"/>
                </a:solidFill>
              </a:rPr>
              <a:t>Les messages ICMTPv6 de sollicitation de routeur (RS) et de publicité de routeur (RA) </a:t>
            </a:r>
            <a:r>
              <a:rPr lang="fr-FR" sz="1800" dirty="0">
                <a:solidFill>
                  <a:srgbClr val="000000"/>
                </a:solidFill>
              </a:rPr>
              <a:t>sont utilisés pour </a:t>
            </a:r>
            <a:r>
              <a:rPr lang="fr-FR" sz="1800" dirty="0" smtClean="0">
                <a:solidFill>
                  <a:srgbClr val="000000"/>
                </a:solidFill>
              </a:rPr>
              <a:t>la </a:t>
            </a:r>
            <a:r>
              <a:rPr lang="fr-FR" sz="1800" dirty="0">
                <a:solidFill>
                  <a:srgbClr val="000000"/>
                </a:solidFill>
              </a:rPr>
              <a:t>découverte de routeurs.</a:t>
            </a:r>
          </a:p>
          <a:p>
            <a:pPr marL="342900" indent="-342900" algn="l" rtl="0">
              <a:buFont typeface="Arial" panose="020B0604020202020204" pitchFamily="34" charset="0"/>
              <a:buChar char="•"/>
            </a:pPr>
            <a:r>
              <a:rPr lang="fr-FR" sz="1800" dirty="0">
                <a:solidFill>
                  <a:srgbClr val="FF0000"/>
                </a:solidFill>
              </a:rPr>
              <a:t>Les messages de redirection ICMPv6</a:t>
            </a:r>
            <a:r>
              <a:rPr lang="fr-FR" sz="1800" dirty="0">
                <a:solidFill>
                  <a:srgbClr val="000000"/>
                </a:solidFill>
              </a:rPr>
              <a:t> sont utilisés par les routeurs pour une meilleure sélection de saut suivant.</a:t>
            </a:r>
          </a:p>
        </p:txBody>
      </p:sp>
    </p:spTree>
    <p:extLst>
      <p:ext uri="{BB962C8B-B14F-4D97-AF65-F5344CB8AC3E}">
        <p14:creationId xmlns:p14="http://schemas.microsoft.com/office/powerpoint/2010/main" val="2658275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c="http://schemas.openxmlformats.org/drawingml/2006/chart" xmlns:c15="http://schemas.microsoft.com/office/drawing/2012/chart" xmlns="">
      <p:transition xmlns:p14="http://schemas.microsoft.com/office/powerpoint/2010/main" spd="med">
        <p:fade/>
      </p:transition>
    </mc:Fallback>
  </mc:AlternateContent>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pPr rtl="0"/>
            <a:r>
              <a:rPr lang="fr-FR" sz="1600"/>
              <a:t>Découverte de voisins</a:t>
            </a:r>
            <a:r>
              <a:rPr lang="en-US" dirty="0"/>
              <a:t/>
            </a:r>
            <a:br>
              <a:rPr lang="en-US" dirty="0"/>
            </a:br>
            <a:r>
              <a:rPr lang="fr-FR" sz="2400"/>
              <a:t>IPv6 Découverte de voisins IPv6 — Résolution d'adresses</a:t>
            </a:r>
          </a:p>
        </p:txBody>
      </p:sp>
      <p:sp>
        <p:nvSpPr>
          <p:cNvPr id="7" name="Content Placeholder 3">
            <a:extLst>
              <a:ext uri="{FF2B5EF4-FFF2-40B4-BE49-F238E27FC236}">
                <a16:creationId xmlns:a16="http://schemas.microsoft.com/office/drawing/2014/main" id="{828B5E9F-9DE2-44EC-A706-1764B8070531}"/>
              </a:ext>
            </a:extLst>
          </p:cNvPr>
          <p:cNvSpPr>
            <a:spLocks noGrp="1"/>
          </p:cNvSpPr>
          <p:nvPr>
            <p:ph idx="1"/>
          </p:nvPr>
        </p:nvSpPr>
        <p:spPr>
          <a:xfrm>
            <a:off x="5250730" y="774975"/>
            <a:ext cx="3773496" cy="2728697"/>
          </a:xfrm>
        </p:spPr>
        <p:txBody>
          <a:bodyPr/>
          <a:lstStyle/>
          <a:p>
            <a:pPr marL="342900" indent="-342900" algn="l" rtl="0">
              <a:buFont typeface="Arial" panose="020B0604020202020204" pitchFamily="34" charset="0"/>
              <a:buChar char="•"/>
            </a:pPr>
            <a:r>
              <a:rPr lang="fr-FR" sz="1800">
                <a:solidFill>
                  <a:srgbClr val="000000"/>
                </a:solidFill>
              </a:rPr>
              <a:t>Les périphériques IPv6 utilisent ND pour résoudre l'adresse MAC d'une adresse IPv6 connue.</a:t>
            </a:r>
          </a:p>
          <a:p>
            <a:pPr marL="342900" indent="-342900" algn="l" rtl="0">
              <a:buFont typeface="Arial" panose="020B0604020202020204" pitchFamily="34" charset="0"/>
              <a:buChar char="•"/>
            </a:pPr>
            <a:r>
              <a:rPr lang="fr-FR" sz="1800">
                <a:solidFill>
                  <a:srgbClr val="000000"/>
                </a:solidFill>
              </a:rPr>
              <a:t>Les messages de sollicitation de voisin ICMPv6 sont envoyés à l'aide d'adresses de multidiffusion Ethernet et IPv6 spéciales. </a:t>
            </a:r>
          </a:p>
        </p:txBody>
      </p:sp>
      <p:pic>
        <p:nvPicPr>
          <p:cNvPr id="2" name="Picture 1">
            <a:extLst>
              <a:ext uri="{FF2B5EF4-FFF2-40B4-BE49-F238E27FC236}">
                <a16:creationId xmlns:a16="http://schemas.microsoft.com/office/drawing/2014/main" id="{BDC4A0AF-0003-44FE-BC39-5B53008F411D}"/>
              </a:ext>
            </a:extLst>
          </p:cNvPr>
          <p:cNvPicPr>
            <a:picLocks noChangeAspect="1"/>
          </p:cNvPicPr>
          <p:nvPr/>
        </p:nvPicPr>
        <p:blipFill>
          <a:blip r:embed="rId3"/>
          <a:stretch>
            <a:fillRect/>
          </a:stretch>
        </p:blipFill>
        <p:spPr>
          <a:xfrm>
            <a:off x="399247" y="899040"/>
            <a:ext cx="4776067" cy="3351250"/>
          </a:xfrm>
          <a:prstGeom prst="rect">
            <a:avLst/>
          </a:prstGeom>
        </p:spPr>
      </p:pic>
    </p:spTree>
    <p:extLst>
      <p:ext uri="{BB962C8B-B14F-4D97-AF65-F5344CB8AC3E}">
        <p14:creationId xmlns:p14="http://schemas.microsoft.com/office/powerpoint/2010/main" val="34716611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c="http://schemas.openxmlformats.org/drawingml/2006/chart" xmlns:c15="http://schemas.microsoft.com/office/drawing/2012/chart" xmlns="">
      <p:transition xmlns:p14="http://schemas.microsoft.com/office/powerpoint/2010/mai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 9"/>
          <p:cNvPicPr>
            <a:picLocks noChangeAspect="1"/>
          </p:cNvPicPr>
          <p:nvPr/>
        </p:nvPicPr>
        <p:blipFill>
          <a:blip r:embed="rId3"/>
          <a:stretch>
            <a:fillRect/>
          </a:stretch>
        </p:blipFill>
        <p:spPr>
          <a:xfrm>
            <a:off x="104775" y="166687"/>
            <a:ext cx="8934450" cy="4810125"/>
          </a:xfrm>
          <a:prstGeom prst="rect">
            <a:avLst/>
          </a:prstGeom>
        </p:spPr>
      </p:pic>
    </p:spTree>
    <p:extLst>
      <p:ext uri="{BB962C8B-B14F-4D97-AF65-F5344CB8AC3E}">
        <p14:creationId xmlns:p14="http://schemas.microsoft.com/office/powerpoint/2010/main" val="774109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c15="http://schemas.microsoft.com/office/drawing/2012/chart" xmlns:c="http://schemas.openxmlformats.org/drawingml/2006/chart">
      <p:transition xmlns:p14="http://schemas.microsoft.com/office/powerpoint/2010/main" spd="med">
        <p:fade/>
      </p:transition>
    </mc:Fallback>
  </mc:AlternateContent>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pPr rtl="0"/>
            <a:r>
              <a:rPr lang="fr-FR" sz="1400">
                <a:latin typeface="Arial" charset="0"/>
              </a:rPr>
              <a:t>Module Pratique et Questionnaire</a:t>
            </a:r>
            <a:r>
              <a:rPr lang="en-US" dirty="0">
                <a:latin typeface="Arial" charset="0"/>
              </a:rPr>
              <a:t/>
            </a:r>
            <a:br>
              <a:rPr lang="en-US" dirty="0">
                <a:latin typeface="Arial" charset="0"/>
              </a:rPr>
            </a:br>
            <a:r>
              <a:rPr lang="fr-FR">
                <a:latin typeface="Arial" charset="0"/>
              </a:rPr>
              <a:t>Qu'est-ce que j'ai appris dans ce module?</a:t>
            </a:r>
          </a:p>
        </p:txBody>
      </p:sp>
      <p:sp>
        <p:nvSpPr>
          <p:cNvPr id="2" name="Content Placeholder 1">
            <a:extLst>
              <a:ext uri="{FF2B5EF4-FFF2-40B4-BE49-F238E27FC236}">
                <a16:creationId xmlns:a16="http://schemas.microsoft.com/office/drawing/2014/main" id="{BAC22E0C-A8B9-7D4B-BC8E-95F5947642E5}"/>
              </a:ext>
            </a:extLst>
          </p:cNvPr>
          <p:cNvSpPr>
            <a:spLocks noGrp="1"/>
          </p:cNvSpPr>
          <p:nvPr>
            <p:ph idx="1"/>
          </p:nvPr>
        </p:nvSpPr>
        <p:spPr/>
        <p:txBody>
          <a:bodyPr/>
          <a:lstStyle/>
          <a:p>
            <a:pPr marL="115887" indent="-285750" rtl="0">
              <a:spcBef>
                <a:spcPts val="0"/>
              </a:spcBef>
              <a:spcAft>
                <a:spcPts val="0"/>
              </a:spcAft>
              <a:buFont typeface="Arial" panose="020B0604020202020204" pitchFamily="34" charset="0"/>
              <a:buChar char="•"/>
            </a:pPr>
            <a:r>
              <a:rPr lang="fr-FR"/>
              <a:t>Les adresses physiques de couche 2 (c'est-à-dire les adresses MAC Ethernet) sont utilisées pour acheminer la trame de liaison de données avec le paquet IP encapsulé d'une carte réseau à une autre carte réseau sur le même réseau. </a:t>
            </a:r>
          </a:p>
          <a:p>
            <a:pPr marL="115887" indent="-285750" rtl="0">
              <a:spcBef>
                <a:spcPts val="0"/>
              </a:spcBef>
              <a:spcAft>
                <a:spcPts val="0"/>
              </a:spcAft>
              <a:buFont typeface="Arial" panose="020B0604020202020204" pitchFamily="34" charset="0"/>
              <a:buChar char="•"/>
            </a:pPr>
            <a:r>
              <a:rPr lang="fr-FR"/>
              <a:t>Si l'adresse IP de destination appartient au même réseau, l'adresse MAC de destination est celle du périphérique de destination. </a:t>
            </a:r>
          </a:p>
          <a:p>
            <a:pPr marL="115887" indent="-285750" rtl="0">
              <a:spcBef>
                <a:spcPts val="0"/>
              </a:spcBef>
              <a:spcAft>
                <a:spcPts val="0"/>
              </a:spcAft>
              <a:buFont typeface="Arial" panose="020B0604020202020204" pitchFamily="34" charset="0"/>
              <a:buChar char="•"/>
            </a:pPr>
            <a:r>
              <a:rPr lang="fr-FR"/>
              <a:t>Lorsque l'adresse IP de destination (IPv4 ou IPv6) se trouve sur un réseau distant, l'adresse MAC de destination sera l'adresse de la passerelle par défaut de l'hôte (c'est-à-dire l'interface du routeur).</a:t>
            </a:r>
          </a:p>
          <a:p>
            <a:pPr marL="115887" indent="-285750" rtl="0">
              <a:spcBef>
                <a:spcPts val="0"/>
              </a:spcBef>
              <a:spcAft>
                <a:spcPts val="0"/>
              </a:spcAft>
              <a:buFont typeface="Arial" panose="020B0604020202020204" pitchFamily="34" charset="0"/>
              <a:buChar char="•"/>
            </a:pPr>
            <a:r>
              <a:rPr lang="fr-FR"/>
              <a:t>Un périphérique IPv4 utilise ARP pour déterminer l'adresse MAC de destination d'un périphérique local lorsqu'il connaît son adresse IPv4.</a:t>
            </a:r>
          </a:p>
          <a:p>
            <a:pPr marL="115887" indent="-285750" rtl="0">
              <a:spcBef>
                <a:spcPts val="0"/>
              </a:spcBef>
              <a:spcAft>
                <a:spcPts val="0"/>
              </a:spcAft>
              <a:buFont typeface="Arial" panose="020B0604020202020204" pitchFamily="34" charset="0"/>
              <a:buChar char="•"/>
            </a:pPr>
            <a:r>
              <a:rPr lang="fr-FR"/>
              <a:t>ARP fournit deux fonctions de base: résoudre les adresses IPv4 en adresses MAC et maintenir une table de mappages d'adresses IPv4 vers MAC.</a:t>
            </a:r>
          </a:p>
          <a:p>
            <a:pPr marL="115887" indent="-285750" rtl="0">
              <a:spcBef>
                <a:spcPts val="0"/>
              </a:spcBef>
              <a:spcAft>
                <a:spcPts val="0"/>
              </a:spcAft>
              <a:buFont typeface="Arial" panose="020B0604020202020204" pitchFamily="34" charset="0"/>
              <a:buChar char="•"/>
            </a:pPr>
            <a:r>
              <a:rPr lang="fr-FR"/>
              <a:t>Une fois la réponse ARP reçue, le périphérique ajoute l'adresse IPv4 et l'adresse MAC correspondante dans sa table ARP.</a:t>
            </a:r>
          </a:p>
          <a:p>
            <a:pPr marL="115887" indent="-285750" rtl="0">
              <a:spcBef>
                <a:spcPts val="0"/>
              </a:spcBef>
              <a:spcAft>
                <a:spcPts val="0"/>
              </a:spcAft>
              <a:buFont typeface="Arial" panose="020B0604020202020204" pitchFamily="34" charset="0"/>
              <a:buChar char="•"/>
            </a:pPr>
            <a:r>
              <a:rPr lang="fr-FR"/>
              <a:t>Pour chaque périphérique, un compteur de cache ARP supprime les entrées ARP qui n’ont pas été utilisées pendant une période donnée.</a:t>
            </a:r>
          </a:p>
          <a:p>
            <a:pPr marL="115887" indent="-285750" rtl="0">
              <a:spcBef>
                <a:spcPts val="0"/>
              </a:spcBef>
              <a:spcAft>
                <a:spcPts val="0"/>
              </a:spcAft>
              <a:buFont typeface="Arial" panose="020B0604020202020204" pitchFamily="34" charset="0"/>
              <a:buChar char="•"/>
            </a:pPr>
            <a:r>
              <a:rPr lang="fr-FR"/>
              <a:t>IPv6 n'utilise pas ARP, il utilise le protocole ND pour résoudre les adresses MAC. </a:t>
            </a:r>
          </a:p>
          <a:p>
            <a:pPr marL="115887" indent="-285750" rtl="0">
              <a:spcBef>
                <a:spcPts val="0"/>
              </a:spcBef>
              <a:spcAft>
                <a:spcPts val="0"/>
              </a:spcAft>
              <a:buFont typeface="Arial" panose="020B0604020202020204" pitchFamily="34" charset="0"/>
              <a:buChar char="•"/>
            </a:pPr>
            <a:r>
              <a:rPr lang="fr-FR"/>
              <a:t>Un périphérique IPv6 utilise ICMPv6 ND pour déterminer l'adresse MAC de destination d'un périphérique local lorsqu'il connaît son adresse IPv6.</a:t>
            </a:r>
          </a:p>
          <a:p>
            <a:pPr marL="0">
              <a:spcBef>
                <a:spcPts val="0"/>
              </a:spcBef>
              <a:spcAft>
                <a:spcPts val="0"/>
              </a:spcAft>
            </a:pPr>
            <a:endParaRPr lang="en-US" dirty="0"/>
          </a:p>
        </p:txBody>
      </p:sp>
    </p:spTree>
    <p:custDataLst>
      <p:tags r:id="rId1"/>
    </p:custDataLst>
    <p:extLst>
      <p:ext uri="{BB962C8B-B14F-4D97-AF65-F5344CB8AC3E}">
        <p14:creationId xmlns:p14="http://schemas.microsoft.com/office/powerpoint/2010/main" val="2708773387"/>
      </p:ext>
    </p:extLst>
  </p:cSld>
  <p:clrMapOvr>
    <a:masterClrMapping/>
  </p:clrMapOvr>
  <p:transition spd="slow">
    <p:wipe/>
  </p:transition>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6321" name="Rectangle 2"/>
          <p:cNvSpPr>
            <a:spLocks noGrp="1" noChangeArrowheads="1"/>
          </p:cNvSpPr>
          <p:nvPr>
            <p:ph type="title"/>
          </p:nvPr>
        </p:nvSpPr>
        <p:spPr>
          <a:xfrm>
            <a:off x="1" y="41394"/>
            <a:ext cx="9144000" cy="609056"/>
          </a:xfrm>
        </p:spPr>
        <p:txBody>
          <a:bodyPr/>
          <a:lstStyle/>
          <a:p>
            <a:pPr rtl="0" eaLnBrk="1" hangingPunct="1"/>
            <a:r>
              <a:rPr lang="fr-FR" sz="1400">
                <a:latin typeface="Arial" charset="0"/>
              </a:rPr>
              <a:t>Module 9: Address Resolution</a:t>
            </a:r>
            <a:r>
              <a:rPr lang="en-US" dirty="0">
                <a:latin typeface="Arial" charset="0"/>
              </a:rPr>
              <a:t/>
            </a:r>
            <a:br>
              <a:rPr lang="en-US" dirty="0">
                <a:latin typeface="Arial" charset="0"/>
              </a:rPr>
            </a:br>
            <a:r>
              <a:rPr lang="fr-FR">
                <a:latin typeface="Arial" charset="0"/>
              </a:rPr>
              <a:t>New Terms and Commands</a:t>
            </a:r>
          </a:p>
        </p:txBody>
      </p:sp>
      <p:graphicFrame>
        <p:nvGraphicFramePr>
          <p:cNvPr id="9" name="Table 9">
            <a:extLst>
              <a:ext uri="{FF2B5EF4-FFF2-40B4-BE49-F238E27FC236}">
                <a16:creationId xmlns:a16="http://schemas.microsoft.com/office/drawing/2014/main" id="{F2480B83-AF5E-4A70-B69B-F1E3A8FAC758}"/>
              </a:ext>
            </a:extLst>
          </p:cNvPr>
          <p:cNvGraphicFramePr>
            <a:graphicFrameLocks noGrp="1"/>
          </p:cNvGraphicFramePr>
          <p:nvPr>
            <p:ph idx="1"/>
            <p:extLst/>
          </p:nvPr>
        </p:nvGraphicFramePr>
        <p:xfrm>
          <a:off x="144463" y="798513"/>
          <a:ext cx="8853486" cy="3474720"/>
        </p:xfrm>
        <a:graphic>
          <a:graphicData uri="http://schemas.openxmlformats.org/drawingml/2006/table">
            <a:tbl>
              <a:tblPr firstRow="1" bandRow="1">
                <a:tableStyleId>{F5AB1C69-6EDB-4FF4-983F-18BD219EF322}</a:tableStyleId>
              </a:tblPr>
              <a:tblGrid>
                <a:gridCol w="4426743">
                  <a:extLst>
                    <a:ext uri="{9D8B030D-6E8A-4147-A177-3AD203B41FA5}">
                      <a16:colId xmlns:a16="http://schemas.microsoft.com/office/drawing/2014/main" val="3270854437"/>
                    </a:ext>
                  </a:extLst>
                </a:gridCol>
                <a:gridCol w="4426743">
                  <a:extLst>
                    <a:ext uri="{9D8B030D-6E8A-4147-A177-3AD203B41FA5}">
                      <a16:colId xmlns:a16="http://schemas.microsoft.com/office/drawing/2014/main" val="1988644124"/>
                    </a:ext>
                  </a:extLst>
                </a:gridCol>
              </a:tblGrid>
              <a:tr h="370840">
                <a:tc>
                  <a:txBody>
                    <a:bodyPr/>
                    <a:lstStyle/>
                    <a:p>
                      <a:pPr marL="285750" indent="-285750" rtl="0">
                        <a:buFont typeface="Arial" panose="020B0604020202020204" pitchFamily="34" charset="0"/>
                        <a:buChar char="•"/>
                      </a:pPr>
                      <a:r>
                        <a:rPr lang="fr-FR" sz="1600" b="0">
                          <a:solidFill>
                            <a:srgbClr val="000000"/>
                          </a:solidFill>
                        </a:rPr>
                        <a:t>Address Resolution Protocol (ARP)</a:t>
                      </a:r>
                    </a:p>
                    <a:p>
                      <a:pPr marL="285750" indent="-285750" rtl="0">
                        <a:buFont typeface="Arial" panose="020B0604020202020204" pitchFamily="34" charset="0"/>
                        <a:buChar char="•"/>
                      </a:pPr>
                      <a:r>
                        <a:rPr lang="fr-FR" sz="1600" b="0">
                          <a:solidFill>
                            <a:srgbClr val="000000"/>
                          </a:solidFill>
                        </a:rPr>
                        <a:t>ARP table</a:t>
                      </a:r>
                    </a:p>
                    <a:p>
                      <a:pPr marL="285750" indent="-285750" rtl="0">
                        <a:buFont typeface="Arial" panose="020B0604020202020204" pitchFamily="34" charset="0"/>
                        <a:buChar char="•"/>
                      </a:pPr>
                      <a:r>
                        <a:rPr lang="fr-FR" sz="1600" b="0">
                          <a:solidFill>
                            <a:srgbClr val="000000"/>
                          </a:solidFill>
                        </a:rPr>
                        <a:t>show ip arp</a:t>
                      </a:r>
                    </a:p>
                    <a:p>
                      <a:pPr marL="285750" indent="-285750" rtl="0">
                        <a:buFont typeface="Arial" panose="020B0604020202020204" pitchFamily="34" charset="0"/>
                        <a:buChar char="•"/>
                      </a:pPr>
                      <a:r>
                        <a:rPr lang="fr-FR" sz="1600" b="0">
                          <a:solidFill>
                            <a:srgbClr val="000000"/>
                          </a:solidFill>
                        </a:rPr>
                        <a:t>arpr -a</a:t>
                      </a:r>
                    </a:p>
                    <a:p>
                      <a:pPr marL="285750" indent="-285750" rtl="0">
                        <a:buFont typeface="Arial" panose="020B0604020202020204" pitchFamily="34" charset="0"/>
                        <a:buChar char="•"/>
                      </a:pPr>
                      <a:r>
                        <a:rPr lang="fr-FR" sz="1600" b="0">
                          <a:solidFill>
                            <a:srgbClr val="000000"/>
                          </a:solidFill>
                        </a:rPr>
                        <a:t>ICMPv6 Neighbor Discovery protocol (ND)</a:t>
                      </a:r>
                    </a:p>
                    <a:p>
                      <a:pPr marL="285750" indent="-285750" rtl="0">
                        <a:buFont typeface="Arial" panose="020B0604020202020204" pitchFamily="34" charset="0"/>
                        <a:buChar char="•"/>
                      </a:pPr>
                      <a:r>
                        <a:rPr lang="fr-FR" sz="1600" b="0">
                          <a:solidFill>
                            <a:srgbClr val="000000"/>
                          </a:solidFill>
                        </a:rPr>
                        <a:t>ICMPv6 Neighbor Solicitation (NS) message</a:t>
                      </a:r>
                    </a:p>
                    <a:p>
                      <a:pPr marL="285750" marR="0" lvl="0" indent="-285750" algn="l" defTabSz="68577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sz="1600" b="0">
                          <a:solidFill>
                            <a:srgbClr val="000000"/>
                          </a:solidFill>
                        </a:rPr>
                        <a:t>ICMPv6 Neighbor Advertisement (NA) message</a:t>
                      </a:r>
                    </a:p>
                    <a:p>
                      <a:pPr marL="285750" marR="0" lvl="0" indent="-285750" algn="l" defTabSz="68577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sz="1600" b="0">
                          <a:solidFill>
                            <a:srgbClr val="000000"/>
                          </a:solidFill>
                        </a:rPr>
                        <a:t>ICMPv6 Router Solicitation (RS) message</a:t>
                      </a:r>
                    </a:p>
                    <a:p>
                      <a:pPr marL="285750" marR="0" lvl="0" indent="-285750" algn="l" defTabSz="68577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sz="1600" b="0">
                          <a:solidFill>
                            <a:srgbClr val="000000"/>
                          </a:solidFill>
                        </a:rPr>
                        <a:t>ICMPv6 Router Advertisement (RA) message</a:t>
                      </a:r>
                    </a:p>
                    <a:p>
                      <a:pPr marL="285750" indent="-285750" rtl="0">
                        <a:buFont typeface="Arial" panose="020B0604020202020204" pitchFamily="34" charset="0"/>
                        <a:buChar char="•"/>
                      </a:pPr>
                      <a:r>
                        <a:rPr lang="fr-FR" sz="1600" b="0">
                          <a:solidFill>
                            <a:srgbClr val="000000"/>
                          </a:solidFill>
                        </a:rPr>
                        <a:t>ICMPv6 Redirect Message</a:t>
                      </a:r>
                    </a:p>
                    <a:p>
                      <a:endParaRPr lang="en-US" dirty="0">
                        <a:solidFill>
                          <a:srgbClr val="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solidFill>
                          <a:srgbClr val="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708796709"/>
                  </a:ext>
                </a:extLst>
              </a:tr>
            </a:tbl>
          </a:graphicData>
        </a:graphic>
      </p:graphicFrame>
    </p:spTree>
    <p:custDataLst>
      <p:tags r:id="rId1"/>
    </p:custDataLst>
    <p:extLst>
      <p:ext uri="{BB962C8B-B14F-4D97-AF65-F5344CB8AC3E}">
        <p14:creationId xmlns:p14="http://schemas.microsoft.com/office/powerpoint/2010/main" val="1123875371"/>
      </p:ext>
    </p:extLst>
  </p:cSld>
  <p:clrMapOvr>
    <a:masterClrMapping/>
  </p:clrMapOvr>
  <p:transition spd="slow">
    <p:wipe/>
  </p:transition>
</p:sld>
</file>

<file path=ppt/tags/tag1.xml><?xml version="1.0" encoding="utf-8"?>
<p:tagLst xmlns:a="http://schemas.openxmlformats.org/drawingml/2006/main" xmlns:r="http://schemas.openxmlformats.org/officeDocument/2006/relationships" xmlns:p="http://schemas.openxmlformats.org/presentationml/2006/main">
  <p:tag name="ARTICULATE_SLIDE_COUNT" val="65"/>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Default Theme">
  <a:themeElements>
    <a:clrScheme name="Custom 6">
      <a:dk1>
        <a:srgbClr val="58585B"/>
      </a:dk1>
      <a:lt1>
        <a:srgbClr val="FFFFFF"/>
      </a:lt1>
      <a:dk2>
        <a:srgbClr val="58585B"/>
      </a:dk2>
      <a:lt2>
        <a:srgbClr val="81C569"/>
      </a:lt2>
      <a:accent1>
        <a:srgbClr val="004C69"/>
      </a:accent1>
      <a:accent2>
        <a:srgbClr val="9E0B0F"/>
      </a:accent2>
      <a:accent3>
        <a:srgbClr val="FFFFFF"/>
      </a:accent3>
      <a:accent4>
        <a:srgbClr val="367187"/>
      </a:accent4>
      <a:accent5>
        <a:srgbClr val="38C6F4"/>
      </a:accent5>
      <a:accent6>
        <a:srgbClr val="FBAB18"/>
      </a:accent6>
      <a:hlink>
        <a:srgbClr val="38C6F4"/>
      </a:hlink>
      <a:folHlink>
        <a:srgbClr val="81C569"/>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6A4D7"/>
        </a:solidFill>
        <a:ln>
          <a:noFill/>
        </a:ln>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ITE7_Chp1_Example-1" id="{4A20ED44-3835-F149-9AE4-C332C230E09E}" vid="{AFB5BC48-58F8-AD45-912F-AE2AD65EB69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Default Theme</Template>
  <TotalTime>9114</TotalTime>
  <Words>6694</Words>
  <Application>Microsoft Office PowerPoint</Application>
  <PresentationFormat>Affichage à l'écran (16:9)</PresentationFormat>
  <Paragraphs>939</Paragraphs>
  <Slides>91</Slides>
  <Notes>91</Notes>
  <HiddenSlides>4</HiddenSlides>
  <MMClips>0</MMClips>
  <ScaleCrop>false</ScaleCrop>
  <HeadingPairs>
    <vt:vector size="6" baseType="variant">
      <vt:variant>
        <vt:lpstr>Polices utilisées</vt:lpstr>
      </vt:variant>
      <vt:variant>
        <vt:i4>8</vt:i4>
      </vt:variant>
      <vt:variant>
        <vt:lpstr>Thème</vt:lpstr>
      </vt:variant>
      <vt:variant>
        <vt:i4>1</vt:i4>
      </vt:variant>
      <vt:variant>
        <vt:lpstr>Titres des diapositives</vt:lpstr>
      </vt:variant>
      <vt:variant>
        <vt:i4>91</vt:i4>
      </vt:variant>
    </vt:vector>
  </HeadingPairs>
  <TitlesOfParts>
    <vt:vector size="100" baseType="lpstr">
      <vt:lpstr>ＭＳ Ｐゴシック</vt:lpstr>
      <vt:lpstr>Arial</vt:lpstr>
      <vt:lpstr>Calibri</vt:lpstr>
      <vt:lpstr>CiscoSans</vt:lpstr>
      <vt:lpstr>CiscoSans ExtraLight</vt:lpstr>
      <vt:lpstr>CiscoSans Thin</vt:lpstr>
      <vt:lpstr>Courier New</vt:lpstr>
      <vt:lpstr>Wingdings</vt:lpstr>
      <vt:lpstr>Default Theme</vt:lpstr>
      <vt:lpstr>Module 7 : Commutation Ethernet</vt:lpstr>
      <vt:lpstr>Objectifs de ce module</vt:lpstr>
      <vt:lpstr>7.1 Trames Ethernet</vt:lpstr>
      <vt:lpstr>Trames Ethernet Encapsulation Ethernet</vt:lpstr>
      <vt:lpstr>Trames Ethernet Sous-couches de liaison de données</vt:lpstr>
      <vt:lpstr>Trames Ethernet Sous-couche MAC</vt:lpstr>
      <vt:lpstr>Trames Ethernet Sous-couche MAC</vt:lpstr>
      <vt:lpstr>Trames Ethernet Champs de trame Ethernet</vt:lpstr>
      <vt:lpstr>Présentation PowerPoint</vt:lpstr>
      <vt:lpstr>7.2 Adresse MAC Ethernet</vt:lpstr>
      <vt:lpstr>Adresses MAC Ethernet Adresses MAC et hexadécimal</vt:lpstr>
      <vt:lpstr>Adresses MAC Ethernet Adresses MAC Ethernet</vt:lpstr>
      <vt:lpstr>Adresses MAC Ethernet  Traitement des trames</vt:lpstr>
      <vt:lpstr>Adresses MAC Ethernet Adresse MAC de monodiffusion</vt:lpstr>
      <vt:lpstr>Adresses MAC Ethernet Adresse MAC de diffusion</vt:lpstr>
      <vt:lpstr>Adresses MAC Ethernet Adresse MAC de multidiffusion</vt:lpstr>
      <vt:lpstr>7.3 Table d’adresses MAC</vt:lpstr>
      <vt:lpstr>Présentation PowerPoint</vt:lpstr>
      <vt:lpstr>Table d'adresses MAC Notions de base sur le commutateur</vt:lpstr>
      <vt:lpstr>Table d'adresses du MAC Apprentissage et transmission du commutateur</vt:lpstr>
      <vt:lpstr>Table d’adresses MAC Changement d'apprentissage et de transmission (suite)</vt:lpstr>
      <vt:lpstr>Table d'adresses MAC Filtrage des trames</vt:lpstr>
      <vt:lpstr>Table d’adresses MAC Vidéo - Tableaux d'adresses MAC sur les commutateurs connectés 7,3,4</vt:lpstr>
      <vt:lpstr>Table d’adresses MAC Vidéo - Envoi de la trame à la passerelle par défaut 7,3,5</vt:lpstr>
      <vt:lpstr>7.4 – Méthodes de transmission et vitesses de commutation</vt:lpstr>
      <vt:lpstr>Méthodes de transmission et vitesses de commutation Méthodes de transmission de trames sur les commutateurs Cisco</vt:lpstr>
      <vt:lpstr>Méthodes de transmission et vitesses de commutation Commutation cut-through</vt:lpstr>
      <vt:lpstr>Méthodes de transmission et vitesses de commutation Mise en mémoire tampon sur les commutateurs</vt:lpstr>
      <vt:lpstr>Méthodes de transmission et vitesses de commutation Paramètres de duplex et de vitesse</vt:lpstr>
      <vt:lpstr>Méthodes de transmission et vitesses de commutation Paramètres de duplex et de vitesse</vt:lpstr>
      <vt:lpstr>Méthodes de transmission et vitesses de commutation Auto-MDIX</vt:lpstr>
      <vt:lpstr>Module Pratique et Questionnaire Qu'est-ce que j'ai appris dans ce module?</vt:lpstr>
      <vt:lpstr>Module pratique et questionnaire Qu'est-ce que j'ai appris dans ce module? (suite)</vt:lpstr>
      <vt:lpstr>Module 7: Ethernet Switching New Terms and Commands</vt:lpstr>
      <vt:lpstr>Module 8 : Couche Réseau</vt:lpstr>
      <vt:lpstr>Module 8: Rubriques</vt:lpstr>
      <vt:lpstr>8.1 Caractéristiques de la couche réseau</vt:lpstr>
      <vt:lpstr>Caractéristiques de la couche réseau Couche réseau</vt:lpstr>
      <vt:lpstr>Caractéristiques de la couche réseau Encapsulation de l'IP</vt:lpstr>
      <vt:lpstr>Caractéristiques de la couche réseau Caractéristiques de l'IP</vt:lpstr>
      <vt:lpstr>Caractéristiques de la couche réseau Sans connexion</vt:lpstr>
      <vt:lpstr>Caractéristiques de la couche réseau Meilleur Effort</vt:lpstr>
      <vt:lpstr>Caractéristiques de la couche réseau Indépendant vis-à-vis des supports</vt:lpstr>
      <vt:lpstr>Caractéristiques de la couche réseau Indépendant vis-à-vis des supports (suite)</vt:lpstr>
      <vt:lpstr>8.2 Paquet IPv4</vt:lpstr>
      <vt:lpstr>Paquet IPv4 En-tête de paquet IPv4</vt:lpstr>
      <vt:lpstr>Paquet IPv4 Champs de l'en-tête du paquet IPv4</vt:lpstr>
      <vt:lpstr>Présentation PowerPoint</vt:lpstr>
      <vt:lpstr>Paquet IPv4 Champs de l'en-tête du paquet IPv4</vt:lpstr>
      <vt:lpstr> Démonstration vidéo de paquet IP – Exemples d'en-têtes IPv4 dans Wireshark 8,2,3 </vt:lpstr>
      <vt:lpstr>8.3 Paquets IPv6</vt:lpstr>
      <vt:lpstr>Paquets IPv6 Limites du protocole IPv4</vt:lpstr>
      <vt:lpstr>Paquets IPv6 Présentation d'IPv6</vt:lpstr>
      <vt:lpstr>Paquets IPv6 Champs d'en-tête de paquet IPv4 dans l'en-tête de paquet IPv6</vt:lpstr>
      <vt:lpstr>Paquet IPv6 En-tête de paquet IPv6</vt:lpstr>
      <vt:lpstr>Paquet IPv6 En-tête de paquet IPv6 (suite)</vt:lpstr>
      <vt:lpstr> Démonstration vidéo de paquet IP – Exemples d'en-têtes IPv6 dans Wireshark 8,3,5</vt:lpstr>
      <vt:lpstr>8.4 Méthode de routage des hôtes</vt:lpstr>
      <vt:lpstr>Méthode de routage des hôtes   Décisions relatives aux transmissions des hôtes</vt:lpstr>
      <vt:lpstr>Méthode de routage des hôtes   Décisions relatives aux transmissions des hôtes (Cont.)</vt:lpstr>
      <vt:lpstr>Méthode de routage d'un hôte  Utilisation de la passerelle par défaut</vt:lpstr>
      <vt:lpstr>Comment un hôte achemine Un hôte achemine vers la passerelle par défaut</vt:lpstr>
      <vt:lpstr>La méthode de routage des hôtes  Les tables de routage des routeurs</vt:lpstr>
      <vt:lpstr>8.5 Présentation au routage</vt:lpstr>
      <vt:lpstr>Présentation au Routage La décision relatives à la transmission de paquet du routeur</vt:lpstr>
      <vt:lpstr>Présentation au Routage La table de routage du routeur IP</vt:lpstr>
      <vt:lpstr>Présentation au Routage Routage Statique</vt:lpstr>
      <vt:lpstr>Présentation au Routage Routage Dynamique</vt:lpstr>
      <vt:lpstr>Présentation au Routage Vidéo - La table de routage du routeur IP 8,5,5</vt:lpstr>
      <vt:lpstr>Présentation au routage Présentation au table de routage IPv4</vt:lpstr>
      <vt:lpstr>Module Pratique et Questionnaire Qu'est-ce que j'ai appris dans ce module?</vt:lpstr>
      <vt:lpstr>Network Layer New Terms and Commands</vt:lpstr>
      <vt:lpstr>Network Layer New Terms and Commands</vt:lpstr>
      <vt:lpstr>Module 9: Résolution d'adresse</vt:lpstr>
      <vt:lpstr>Objectifs de ce module</vt:lpstr>
      <vt:lpstr>9.1 MAC et IP</vt:lpstr>
      <vt:lpstr>Adresses MAC et IP Destination sur le même réseau</vt:lpstr>
      <vt:lpstr>Adresses MAC et IP Destination sur un réseau distant</vt:lpstr>
      <vt:lpstr>9.2 — ARP</vt:lpstr>
      <vt:lpstr>ARP ARP Présentation</vt:lpstr>
      <vt:lpstr>ARP Fonctions du protocole ARP</vt:lpstr>
      <vt:lpstr>TP PKT demonstration    Vidéo ARP - Requête ARP 9,2,2 et 9,2,3  Vidéo ARP - Opération ARP - Réponse ARP 9,2,4  Vidéo ARP – Rôle d'ARP dans les communications à distance 9,2,5 </vt:lpstr>
      <vt:lpstr>ARP Suppression des entrées d'une table ARP</vt:lpstr>
      <vt:lpstr>ARP Tables ARP sur les périphériques réseau</vt:lpstr>
      <vt:lpstr>ARP Problèmes ARP - Diffusion de l'ARP et usurpation d'identité de l'ARP</vt:lpstr>
      <vt:lpstr>9.3 Protocole NDP (Neighbor Discovery Protocol)</vt:lpstr>
      <vt:lpstr> Vidéo de Découverte de voisins IPv6 — Découverte de voisins IPv6 9,3,1</vt:lpstr>
      <vt:lpstr>Découverte de voisins IPv6 Messages de découverte de voisins</vt:lpstr>
      <vt:lpstr>Découverte de voisins IPv6 Découverte de voisins IPv6 — Résolution d'adresses</vt:lpstr>
      <vt:lpstr>Module Pratique et Questionnaire Qu'est-ce que j'ai appris dans ce module?</vt:lpstr>
      <vt:lpstr>Module 9: Address Resolution New Terms and Commands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2: Basic Switch and End Device Configuration</dc:title>
  <dc:creator>Stephanie Harvey</dc:creator>
  <cp:lastModifiedBy>med</cp:lastModifiedBy>
  <cp:revision>255</cp:revision>
  <dcterms:created xsi:type="dcterms:W3CDTF">2019-10-18T06:21:22Z</dcterms:created>
  <dcterms:modified xsi:type="dcterms:W3CDTF">2022-10-30T08:15:22Z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ffisync_ProviderInitializationData">
    <vt:lpwstr>https://cisco.jiveon.com</vt:lpwstr>
  </property>
  <property fmtid="{D5CDD505-2E9C-101B-9397-08002B2CF9AE}" pid="3" name="Offisync_UpdateToken">
    <vt:lpwstr>1</vt:lpwstr>
  </property>
  <property fmtid="{D5CDD505-2E9C-101B-9397-08002B2CF9AE}" pid="4" name="Offisync_ServerID">
    <vt:lpwstr>07841bbc-cd3c-4a76-827f-75a2226890f4</vt:lpwstr>
  </property>
  <property fmtid="{D5CDD505-2E9C-101B-9397-08002B2CF9AE}" pid="5" name="Offisync_UniqueId">
    <vt:lpwstr>1702406</vt:lpwstr>
  </property>
  <property fmtid="{D5CDD505-2E9C-101B-9397-08002B2CF9AE}" pid="6" name="Jive_VersionGuid">
    <vt:lpwstr>fd96a0b3-f68d-4727-8e4f-2128d37ed30a</vt:lpwstr>
  </property>
  <property fmtid="{D5CDD505-2E9C-101B-9397-08002B2CF9AE}" pid="7" name="Jive_LatestUserAccountName">
    <vt:lpwstr>alljohns</vt:lpwstr>
  </property>
  <property fmtid="{D5CDD505-2E9C-101B-9397-08002B2CF9AE}" pid="8" name="ArticulateGUID">
    <vt:lpwstr>F9A496F7-57D7-4028-9572-D40DFDF3715A</vt:lpwstr>
  </property>
  <property fmtid="{D5CDD505-2E9C-101B-9397-08002B2CF9AE}" pid="9" name="ArticulatePath">
    <vt:lpwstr>ITE7_Chp9_by_jg</vt:lpwstr>
  </property>
</Properties>
</file>